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56" r:id="rId5"/>
    <p:sldId id="537" r:id="rId6"/>
    <p:sldId id="258" r:id="rId7"/>
    <p:sldId id="554" r:id="rId8"/>
    <p:sldId id="546" r:id="rId9"/>
    <p:sldId id="547" r:id="rId10"/>
    <p:sldId id="556" r:id="rId11"/>
    <p:sldId id="555" r:id="rId12"/>
    <p:sldId id="557" r:id="rId13"/>
    <p:sldId id="558" r:id="rId14"/>
    <p:sldId id="548" r:id="rId15"/>
    <p:sldId id="560" r:id="rId16"/>
    <p:sldId id="561" r:id="rId17"/>
    <p:sldId id="562" r:id="rId18"/>
    <p:sldId id="559" r:id="rId19"/>
    <p:sldId id="551" r:id="rId20"/>
    <p:sldId id="552" r:id="rId21"/>
    <p:sldId id="553" r:id="rId22"/>
    <p:sldId id="564" r:id="rId23"/>
  </p:sldIdLst>
  <p:sldSz cx="9144000" cy="6858000" type="screen4x3"/>
  <p:notesSz cx="6797675" cy="9859963"/>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ED333B02-D4DC-4F30-A6AF-6ADA5D0255F2}">
          <p14:sldIdLst>
            <p14:sldId id="256"/>
          </p14:sldIdLst>
        </p14:section>
        <p14:section name="Sezione senza titolo" id="{173E13EC-D6C2-430D-AB88-C25AD5C1CA79}">
          <p14:sldIdLst>
            <p14:sldId id="537"/>
            <p14:sldId id="258"/>
            <p14:sldId id="554"/>
            <p14:sldId id="546"/>
            <p14:sldId id="547"/>
            <p14:sldId id="556"/>
            <p14:sldId id="555"/>
            <p14:sldId id="557"/>
            <p14:sldId id="558"/>
            <p14:sldId id="548"/>
            <p14:sldId id="560"/>
            <p14:sldId id="561"/>
            <p14:sldId id="562"/>
            <p14:sldId id="559"/>
            <p14:sldId id="551"/>
            <p14:sldId id="552"/>
            <p14:sldId id="553"/>
            <p14:sldId id="5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ka Guidi" initials="MG" lastIdx="2" clrIdx="0">
    <p:extLst>
      <p:ext uri="{19B8F6BF-5375-455C-9EA6-DF929625EA0E}">
        <p15:presenceInfo xmlns:p15="http://schemas.microsoft.com/office/powerpoint/2012/main" userId="S::Marika_Guidi@regione.lombardia.it::069ff6d5-e4bd-4885-962e-70adb51018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3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43" autoAdjust="0"/>
    <p:restoredTop sz="87570" autoAdjust="0"/>
  </p:normalViewPr>
  <p:slideViewPr>
    <p:cSldViewPr snapToGrid="0" snapToObjects="1">
      <p:cViewPr varScale="1">
        <p:scale>
          <a:sx n="96" d="100"/>
          <a:sy n="96" d="100"/>
        </p:scale>
        <p:origin x="2124" y="84"/>
      </p:cViewPr>
      <p:guideLst>
        <p:guide orient="horz" pos="2160"/>
        <p:guide pos="2880"/>
        <p:guide orient="horz" pos="2183"/>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notesViewPr>
    <p:cSldViewPr snapToGrid="0" snapToObjects="1">
      <p:cViewPr varScale="1">
        <p:scale>
          <a:sx n="78" d="100"/>
          <a:sy n="78" d="100"/>
        </p:scale>
        <p:origin x="397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8.xml"/><Relationship Id="rId3" Type="http://schemas.openxmlformats.org/officeDocument/2006/relationships/slide" Target="slides/slide4.xml"/><Relationship Id="rId7" Type="http://schemas.openxmlformats.org/officeDocument/2006/relationships/slide" Target="slides/slide12.xml"/><Relationship Id="rId12" Type="http://schemas.openxmlformats.org/officeDocument/2006/relationships/slide" Target="slides/slide17.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6.xml"/><Relationship Id="rId10" Type="http://schemas.openxmlformats.org/officeDocument/2006/relationships/slide" Target="slides/slide15.xml"/><Relationship Id="rId4" Type="http://schemas.openxmlformats.org/officeDocument/2006/relationships/slide" Target="slides/slide5.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299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4" y="1"/>
            <a:ext cx="2945659" cy="492999"/>
          </a:xfrm>
          <a:prstGeom prst="rect">
            <a:avLst/>
          </a:prstGeom>
        </p:spPr>
        <p:txBody>
          <a:bodyPr vert="horz" lIns="91440" tIns="45720" rIns="91440" bIns="45720" rtlCol="0"/>
          <a:lstStyle>
            <a:lvl1pPr algn="r">
              <a:defRPr sz="1200"/>
            </a:lvl1pPr>
          </a:lstStyle>
          <a:p>
            <a:fld id="{8DF6573B-891A-034A-90F2-75FB118B58AE}" type="datetimeFigureOut">
              <a:rPr lang="it-IT" smtClean="0"/>
              <a:t>29/03/2021</a:t>
            </a:fld>
            <a:endParaRPr lang="it-IT"/>
          </a:p>
        </p:txBody>
      </p:sp>
      <p:sp>
        <p:nvSpPr>
          <p:cNvPr id="4" name="Segnaposto piè di pagina 3"/>
          <p:cNvSpPr>
            <a:spLocks noGrp="1"/>
          </p:cNvSpPr>
          <p:nvPr>
            <p:ph type="ftr" sz="quarter" idx="2"/>
          </p:nvPr>
        </p:nvSpPr>
        <p:spPr>
          <a:xfrm>
            <a:off x="1" y="9365254"/>
            <a:ext cx="2945659" cy="492999"/>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365254"/>
            <a:ext cx="2945659" cy="492999"/>
          </a:xfrm>
          <a:prstGeom prst="rect">
            <a:avLst/>
          </a:prstGeom>
        </p:spPr>
        <p:txBody>
          <a:bodyPr vert="horz" lIns="91440" tIns="45720" rIns="91440" bIns="45720" rtlCol="0" anchor="b"/>
          <a:lstStyle>
            <a:lvl1pPr algn="r">
              <a:defRPr sz="1200"/>
            </a:lvl1pPr>
          </a:lstStyle>
          <a:p>
            <a:fld id="{007101B0-0C72-4A4A-82FF-C6C658C2AE28}" type="slidenum">
              <a:rPr lang="it-IT" smtClean="0"/>
              <a:t>‹N›</a:t>
            </a:fld>
            <a:endParaRPr lang="it-IT"/>
          </a:p>
        </p:txBody>
      </p:sp>
    </p:spTree>
    <p:extLst>
      <p:ext uri="{BB962C8B-B14F-4D97-AF65-F5344CB8AC3E}">
        <p14:creationId xmlns:p14="http://schemas.microsoft.com/office/powerpoint/2010/main" val="664363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3"/>
            <a:ext cx="2945659" cy="49471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3"/>
            <a:ext cx="2945659" cy="494712"/>
          </a:xfrm>
          <a:prstGeom prst="rect">
            <a:avLst/>
          </a:prstGeom>
        </p:spPr>
        <p:txBody>
          <a:bodyPr vert="horz" lIns="91440" tIns="45720" rIns="91440" bIns="45720" rtlCol="0"/>
          <a:lstStyle>
            <a:lvl1pPr algn="r">
              <a:defRPr sz="1200"/>
            </a:lvl1pPr>
          </a:lstStyle>
          <a:p>
            <a:fld id="{1D0BBCCA-939D-4140-9BD2-ED577DE58808}" type="datetimeFigureOut">
              <a:rPr lang="it-IT" smtClean="0"/>
              <a:t>29/03/2021</a:t>
            </a:fld>
            <a:endParaRPr lang="it-IT"/>
          </a:p>
        </p:txBody>
      </p:sp>
      <p:sp>
        <p:nvSpPr>
          <p:cNvPr id="4" name="Segnaposto immagine diapositiva 3"/>
          <p:cNvSpPr>
            <a:spLocks noGrp="1" noRot="1" noChangeAspect="1"/>
          </p:cNvSpPr>
          <p:nvPr>
            <p:ph type="sldImg" idx="2"/>
          </p:nvPr>
        </p:nvSpPr>
        <p:spPr>
          <a:xfrm>
            <a:off x="1181100" y="1233488"/>
            <a:ext cx="4435475" cy="3327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45111"/>
            <a:ext cx="5438140" cy="3882361"/>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365256"/>
            <a:ext cx="2945659" cy="49471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365256"/>
            <a:ext cx="2945659" cy="494710"/>
          </a:xfrm>
          <a:prstGeom prst="rect">
            <a:avLst/>
          </a:prstGeom>
        </p:spPr>
        <p:txBody>
          <a:bodyPr vert="horz" lIns="91440" tIns="45720" rIns="91440" bIns="45720" rtlCol="0" anchor="b"/>
          <a:lstStyle>
            <a:lvl1pPr algn="r">
              <a:defRPr sz="1200"/>
            </a:lvl1pPr>
          </a:lstStyle>
          <a:p>
            <a:fld id="{C34B26D1-EDB4-4A0B-A0CD-9F5032C60338}" type="slidenum">
              <a:rPr lang="it-IT" smtClean="0"/>
              <a:t>‹N›</a:t>
            </a:fld>
            <a:endParaRPr lang="it-IT"/>
          </a:p>
        </p:txBody>
      </p:sp>
    </p:spTree>
    <p:extLst>
      <p:ext uri="{BB962C8B-B14F-4D97-AF65-F5344CB8AC3E}">
        <p14:creationId xmlns:p14="http://schemas.microsoft.com/office/powerpoint/2010/main" val="381943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1</a:t>
            </a:fld>
            <a:endParaRPr lang="it-IT"/>
          </a:p>
        </p:txBody>
      </p:sp>
    </p:spTree>
    <p:extLst>
      <p:ext uri="{BB962C8B-B14F-4D97-AF65-F5344CB8AC3E}">
        <p14:creationId xmlns:p14="http://schemas.microsoft.com/office/powerpoint/2010/main" val="2807828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14</a:t>
            </a:fld>
            <a:endParaRPr lang="it-IT"/>
          </a:p>
        </p:txBody>
      </p:sp>
    </p:spTree>
    <p:extLst>
      <p:ext uri="{BB962C8B-B14F-4D97-AF65-F5344CB8AC3E}">
        <p14:creationId xmlns:p14="http://schemas.microsoft.com/office/powerpoint/2010/main" val="785271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15</a:t>
            </a:fld>
            <a:endParaRPr lang="it-IT"/>
          </a:p>
        </p:txBody>
      </p:sp>
    </p:spTree>
    <p:extLst>
      <p:ext uri="{BB962C8B-B14F-4D97-AF65-F5344CB8AC3E}">
        <p14:creationId xmlns:p14="http://schemas.microsoft.com/office/powerpoint/2010/main" val="60952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16</a:t>
            </a:fld>
            <a:endParaRPr lang="it-IT"/>
          </a:p>
        </p:txBody>
      </p:sp>
    </p:spTree>
    <p:extLst>
      <p:ext uri="{BB962C8B-B14F-4D97-AF65-F5344CB8AC3E}">
        <p14:creationId xmlns:p14="http://schemas.microsoft.com/office/powerpoint/2010/main" val="1455209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17</a:t>
            </a:fld>
            <a:endParaRPr lang="it-IT"/>
          </a:p>
        </p:txBody>
      </p:sp>
    </p:spTree>
    <p:extLst>
      <p:ext uri="{BB962C8B-B14F-4D97-AF65-F5344CB8AC3E}">
        <p14:creationId xmlns:p14="http://schemas.microsoft.com/office/powerpoint/2010/main" val="471042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18</a:t>
            </a:fld>
            <a:endParaRPr lang="it-IT"/>
          </a:p>
        </p:txBody>
      </p:sp>
    </p:spTree>
    <p:extLst>
      <p:ext uri="{BB962C8B-B14F-4D97-AF65-F5344CB8AC3E}">
        <p14:creationId xmlns:p14="http://schemas.microsoft.com/office/powerpoint/2010/main" val="17817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2</a:t>
            </a:fld>
            <a:endParaRPr lang="it-IT"/>
          </a:p>
        </p:txBody>
      </p:sp>
    </p:spTree>
    <p:extLst>
      <p:ext uri="{BB962C8B-B14F-4D97-AF65-F5344CB8AC3E}">
        <p14:creationId xmlns:p14="http://schemas.microsoft.com/office/powerpoint/2010/main" val="953657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3</a:t>
            </a:fld>
            <a:endParaRPr lang="it-IT"/>
          </a:p>
        </p:txBody>
      </p:sp>
    </p:spTree>
    <p:extLst>
      <p:ext uri="{BB962C8B-B14F-4D97-AF65-F5344CB8AC3E}">
        <p14:creationId xmlns:p14="http://schemas.microsoft.com/office/powerpoint/2010/main" val="4007474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4</a:t>
            </a:fld>
            <a:endParaRPr lang="it-IT"/>
          </a:p>
        </p:txBody>
      </p:sp>
    </p:spTree>
    <p:extLst>
      <p:ext uri="{BB962C8B-B14F-4D97-AF65-F5344CB8AC3E}">
        <p14:creationId xmlns:p14="http://schemas.microsoft.com/office/powerpoint/2010/main" val="2939498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5</a:t>
            </a:fld>
            <a:endParaRPr lang="it-IT"/>
          </a:p>
        </p:txBody>
      </p:sp>
    </p:spTree>
    <p:extLst>
      <p:ext uri="{BB962C8B-B14F-4D97-AF65-F5344CB8AC3E}">
        <p14:creationId xmlns:p14="http://schemas.microsoft.com/office/powerpoint/2010/main" val="3710125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6</a:t>
            </a:fld>
            <a:endParaRPr lang="it-IT"/>
          </a:p>
        </p:txBody>
      </p:sp>
    </p:spTree>
    <p:extLst>
      <p:ext uri="{BB962C8B-B14F-4D97-AF65-F5344CB8AC3E}">
        <p14:creationId xmlns:p14="http://schemas.microsoft.com/office/powerpoint/2010/main" val="3922338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11</a:t>
            </a:fld>
            <a:endParaRPr lang="it-IT"/>
          </a:p>
        </p:txBody>
      </p:sp>
    </p:spTree>
    <p:extLst>
      <p:ext uri="{BB962C8B-B14F-4D97-AF65-F5344CB8AC3E}">
        <p14:creationId xmlns:p14="http://schemas.microsoft.com/office/powerpoint/2010/main" val="4171323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12</a:t>
            </a:fld>
            <a:endParaRPr lang="it-IT"/>
          </a:p>
        </p:txBody>
      </p:sp>
    </p:spTree>
    <p:extLst>
      <p:ext uri="{BB962C8B-B14F-4D97-AF65-F5344CB8AC3E}">
        <p14:creationId xmlns:p14="http://schemas.microsoft.com/office/powerpoint/2010/main" val="588011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buFont typeface="Arial" panose="020B0604020202020204" pitchFamily="34" charset="0"/>
              <a:buChar char="•"/>
            </a:pPr>
            <a:endParaRPr lang="it-IT" dirty="0"/>
          </a:p>
        </p:txBody>
      </p:sp>
      <p:sp>
        <p:nvSpPr>
          <p:cNvPr id="4" name="Segnaposto numero diapositiva 3"/>
          <p:cNvSpPr>
            <a:spLocks noGrp="1"/>
          </p:cNvSpPr>
          <p:nvPr>
            <p:ph type="sldNum" sz="quarter" idx="5"/>
          </p:nvPr>
        </p:nvSpPr>
        <p:spPr/>
        <p:txBody>
          <a:bodyPr/>
          <a:lstStyle/>
          <a:p>
            <a:fld id="{C34B26D1-EDB4-4A0B-A0CD-9F5032C60338}" type="slidenum">
              <a:rPr lang="it-IT" smtClean="0"/>
              <a:t>13</a:t>
            </a:fld>
            <a:endParaRPr lang="it-IT"/>
          </a:p>
        </p:txBody>
      </p:sp>
    </p:spTree>
    <p:extLst>
      <p:ext uri="{BB962C8B-B14F-4D97-AF65-F5344CB8AC3E}">
        <p14:creationId xmlns:p14="http://schemas.microsoft.com/office/powerpoint/2010/main" val="1342900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L_copertina">
    <p:spTree>
      <p:nvGrpSpPr>
        <p:cNvPr id="1" name=""/>
        <p:cNvGrpSpPr/>
        <p:nvPr/>
      </p:nvGrpSpPr>
      <p:grpSpPr>
        <a:xfrm>
          <a:off x="0" y="0"/>
          <a:ext cx="0" cy="0"/>
          <a:chOff x="0" y="0"/>
          <a:chExt cx="0" cy="0"/>
        </a:xfrm>
      </p:grpSpPr>
      <p:sp>
        <p:nvSpPr>
          <p:cNvPr id="6" name="Segnaposto titolo 1"/>
          <p:cNvSpPr>
            <a:spLocks noGrp="1"/>
          </p:cNvSpPr>
          <p:nvPr>
            <p:ph type="title" hasCustomPrompt="1"/>
          </p:nvPr>
        </p:nvSpPr>
        <p:spPr>
          <a:xfrm>
            <a:off x="0" y="302381"/>
            <a:ext cx="9144000" cy="4293809"/>
          </a:xfrm>
          <a:prstGeom prst="rect">
            <a:avLst/>
          </a:prstGeom>
        </p:spPr>
        <p:txBody>
          <a:bodyPr vert="horz" lIns="91440" tIns="45720" rIns="91440" bIns="45720" rtlCol="0" anchor="ctr">
            <a:normAutofit/>
          </a:bodyPr>
          <a:lstStyle>
            <a:lvl1pPr>
              <a:defRPr sz="4400"/>
            </a:lvl1pPr>
          </a:lstStyle>
          <a:p>
            <a:br>
              <a:rPr lang="it-IT" dirty="0"/>
            </a:br>
            <a:r>
              <a:rPr lang="it-IT" dirty="0"/>
              <a:t>La prevenzione del rischio sismico attraverso le procedure amministrative e il finanziamento di interventi in Lombardia.</a:t>
            </a:r>
          </a:p>
        </p:txBody>
      </p:sp>
    </p:spTree>
    <p:extLst>
      <p:ext uri="{BB962C8B-B14F-4D97-AF65-F5344CB8AC3E}">
        <p14:creationId xmlns:p14="http://schemas.microsoft.com/office/powerpoint/2010/main" val="98701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662063"/>
            <a:ext cx="7772400" cy="900729"/>
          </a:xfrm>
          <a:prstGeom prst="rect">
            <a:avLst/>
          </a:prstGeom>
        </p:spPr>
        <p:txBody>
          <a:bodyPr>
            <a:normAutofit/>
          </a:bodyPr>
          <a:lstStyle>
            <a:lvl1pPr algn="l">
              <a:defRPr lang="it-IT" altLang="it-IT" sz="1800" b="1" smtClean="0">
                <a:solidFill>
                  <a:prstClr val="black"/>
                </a:solidFill>
                <a:latin typeface="Tahoma" panose="020B0604030504040204" pitchFamily="34" charset="0"/>
                <a:cs typeface="Tahoma" panose="020B0604030504040204" pitchFamily="34" charset="0"/>
              </a:defRPr>
            </a:lvl1pPr>
          </a:lstStyle>
          <a:p>
            <a:r>
              <a:rPr lang="it-IT" altLang="it-IT" sz="1800" b="1" dirty="0">
                <a:solidFill>
                  <a:prstClr val="black"/>
                </a:solidFill>
                <a:latin typeface="Tahoma" panose="020B0604030504040204" pitchFamily="34" charset="0"/>
                <a:ea typeface="+mn-ea"/>
                <a:cs typeface="Tahoma" panose="020B0604030504040204" pitchFamily="34" charset="0"/>
              </a:rPr>
              <a:t>LEGGE REGIONALE 24 maggio 1985, N. 46</a:t>
            </a:r>
            <a:br>
              <a:rPr lang="it-IT" altLang="it-IT" sz="1800" b="1" dirty="0">
                <a:solidFill>
                  <a:prstClr val="black"/>
                </a:solidFill>
                <a:latin typeface="Tahoma" panose="020B0604030504040204" pitchFamily="34" charset="0"/>
                <a:ea typeface="+mn-ea"/>
                <a:cs typeface="Tahoma" panose="020B0604030504040204" pitchFamily="34" charset="0"/>
              </a:rPr>
            </a:br>
            <a:r>
              <a:rPr lang="it-IT" altLang="it-IT" sz="1800" b="1" dirty="0">
                <a:solidFill>
                  <a:prstClr val="black"/>
                </a:solidFill>
                <a:latin typeface="Tahoma" panose="020B0604030504040204" pitchFamily="34" charset="0"/>
                <a:ea typeface="+mn-ea"/>
                <a:cs typeface="Tahoma" panose="020B0604030504040204" pitchFamily="34" charset="0"/>
              </a:rPr>
              <a:t>Snellimento delle procedure per la vigilanza sulle costruzioni in zone sismiche regionali</a:t>
            </a:r>
            <a:endParaRPr lang="it-IT" dirty="0"/>
          </a:p>
        </p:txBody>
      </p:sp>
      <p:sp>
        <p:nvSpPr>
          <p:cNvPr id="3" name="Sottotitolo 2"/>
          <p:cNvSpPr>
            <a:spLocks noGrp="1"/>
          </p:cNvSpPr>
          <p:nvPr>
            <p:ph type="subTitle" idx="1" hasCustomPrompt="1"/>
          </p:nvPr>
        </p:nvSpPr>
        <p:spPr>
          <a:xfrm>
            <a:off x="685800" y="1874762"/>
            <a:ext cx="7772400" cy="3764038"/>
          </a:xfrm>
          <a:prstGeom prst="rect">
            <a:avLst/>
          </a:prstGeom>
        </p:spPr>
        <p:txBody>
          <a:bodyPr/>
          <a:lstStyle>
            <a:lvl1pPr marL="0" indent="0" algn="just">
              <a:spcBef>
                <a:spcPct val="0"/>
              </a:spcBef>
              <a:buNone/>
              <a:defRPr sz="1800">
                <a:solidFill>
                  <a:srgbClr val="00206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just">
              <a:spcBef>
                <a:spcPct val="0"/>
              </a:spcBef>
              <a:buNone/>
            </a:pPr>
            <a:r>
              <a:rPr lang="it-IT" altLang="it-IT" sz="1800" dirty="0">
                <a:solidFill>
                  <a:prstClr val="black"/>
                </a:solidFill>
                <a:latin typeface="Tahoma" panose="020B0604030504040204" pitchFamily="34" charset="0"/>
                <a:cs typeface="Tahoma" panose="020B0604030504040204" pitchFamily="34" charset="0"/>
              </a:rPr>
              <a:t>Nei territori dei comuni classificati sismici (seconda categoria), chiunque intenda eseguire interventi edilizi deve </a:t>
            </a:r>
            <a:r>
              <a:rPr lang="it-IT" altLang="it-IT" sz="1800" b="1" dirty="0">
                <a:solidFill>
                  <a:prstClr val="black"/>
                </a:solidFill>
                <a:latin typeface="Tahoma" panose="020B0604030504040204" pitchFamily="34" charset="0"/>
                <a:cs typeface="Tahoma" panose="020B0604030504040204" pitchFamily="34" charset="0"/>
              </a:rPr>
              <a:t>depositare</a:t>
            </a:r>
            <a:r>
              <a:rPr lang="it-IT" altLang="it-IT" sz="1800" dirty="0">
                <a:solidFill>
                  <a:prstClr val="black"/>
                </a:solidFill>
                <a:latin typeface="Tahoma" panose="020B0604030504040204" pitchFamily="34" charset="0"/>
                <a:cs typeface="Tahoma" panose="020B0604030504040204" pitchFamily="34" charset="0"/>
              </a:rPr>
              <a:t> il progetto esecutivo presso il servizio provinciale del genio civile competente per territorio, prima dell’inizio dei lavori.</a:t>
            </a:r>
          </a:p>
          <a:p>
            <a:pPr marL="0" lvl="0" indent="0" algn="just">
              <a:spcBef>
                <a:spcPct val="0"/>
              </a:spcBef>
              <a:buNone/>
            </a:pPr>
            <a:endParaRPr lang="it-IT" altLang="it-IT" sz="1800" dirty="0">
              <a:solidFill>
                <a:prstClr val="black"/>
              </a:solidFill>
              <a:latin typeface="Tahoma" panose="020B0604030504040204" pitchFamily="34" charset="0"/>
              <a:cs typeface="Tahoma" panose="020B0604030504040204" pitchFamily="34" charset="0"/>
            </a:endParaRPr>
          </a:p>
          <a:p>
            <a:pPr marL="0" lvl="0" indent="0" algn="just">
              <a:spcBef>
                <a:spcPct val="0"/>
              </a:spcBef>
              <a:buNone/>
            </a:pPr>
            <a:r>
              <a:rPr lang="it-IT" altLang="it-IT" sz="1800" dirty="0">
                <a:solidFill>
                  <a:prstClr val="black"/>
                </a:solidFill>
                <a:latin typeface="Tahoma" panose="020B0604030504040204" pitchFamily="34" charset="0"/>
                <a:cs typeface="Tahoma" panose="020B0604030504040204" pitchFamily="34" charset="0"/>
              </a:rPr>
              <a:t>Il servizio provinciale del genio civile competente per territorio effettua </a:t>
            </a:r>
            <a:r>
              <a:rPr lang="it-IT" altLang="it-IT" sz="1800" b="1" dirty="0">
                <a:solidFill>
                  <a:prstClr val="black"/>
                </a:solidFill>
                <a:latin typeface="Tahoma" panose="020B0604030504040204" pitchFamily="34" charset="0"/>
                <a:cs typeface="Tahoma" panose="020B0604030504040204" pitchFamily="34" charset="0"/>
              </a:rPr>
              <a:t>controlli</a:t>
            </a:r>
            <a:r>
              <a:rPr lang="it-IT" altLang="it-IT" sz="1800" dirty="0">
                <a:solidFill>
                  <a:prstClr val="black"/>
                </a:solidFill>
                <a:latin typeface="Tahoma" panose="020B0604030504040204" pitchFamily="34" charset="0"/>
                <a:cs typeface="Tahoma" panose="020B0604030504040204" pitchFamily="34" charset="0"/>
              </a:rPr>
              <a:t> sui progetti e sulle costruzioni.</a:t>
            </a:r>
          </a:p>
          <a:p>
            <a:pPr marL="0" lvl="0" indent="0" algn="just">
              <a:spcBef>
                <a:spcPct val="0"/>
              </a:spcBef>
              <a:buNone/>
            </a:pPr>
            <a:r>
              <a:rPr lang="it-IT" altLang="it-IT" sz="1800" dirty="0">
                <a:solidFill>
                  <a:prstClr val="black"/>
                </a:solidFill>
                <a:latin typeface="Tahoma" panose="020B0604030504040204" pitchFamily="34" charset="0"/>
                <a:cs typeface="Tahoma" panose="020B0604030504040204" pitchFamily="34" charset="0"/>
              </a:rPr>
              <a:t>Le opere strategiche ai fini della protezione civile e opere con destinazione d’uso a servizi pubblici e di particolare rilevanza sociale sono soggette a controllo sistematico, tutte le altre sono soggette a controllo a campione.</a:t>
            </a:r>
          </a:p>
          <a:p>
            <a:endParaRPr lang="it-IT" dirty="0"/>
          </a:p>
        </p:txBody>
      </p:sp>
    </p:spTree>
    <p:extLst>
      <p:ext uri="{BB962C8B-B14F-4D97-AF65-F5344CB8AC3E}">
        <p14:creationId xmlns:p14="http://schemas.microsoft.com/office/powerpoint/2010/main" val="120994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662063"/>
            <a:ext cx="7772400" cy="900729"/>
          </a:xfrm>
          <a:prstGeom prst="rect">
            <a:avLst/>
          </a:prstGeom>
        </p:spPr>
        <p:txBody>
          <a:bodyPr>
            <a:normAutofit/>
          </a:bodyPr>
          <a:lstStyle>
            <a:lvl1pPr algn="l">
              <a:defRPr lang="it-IT" altLang="it-IT" sz="1800" b="1" smtClean="0">
                <a:solidFill>
                  <a:prstClr val="black"/>
                </a:solidFill>
                <a:latin typeface="Tahoma" panose="020B0604030504040204" pitchFamily="34" charset="0"/>
                <a:cs typeface="Tahoma" panose="020B0604030504040204" pitchFamily="34" charset="0"/>
              </a:defRPr>
            </a:lvl1pPr>
          </a:lstStyle>
          <a:p>
            <a:r>
              <a:rPr lang="it-IT" altLang="it-IT" sz="1800" b="1" dirty="0">
                <a:solidFill>
                  <a:prstClr val="black"/>
                </a:solidFill>
                <a:latin typeface="Tahoma" panose="020B0604030504040204" pitchFamily="34" charset="0"/>
                <a:ea typeface="+mn-ea"/>
                <a:cs typeface="Tahoma" panose="020B0604030504040204" pitchFamily="34" charset="0"/>
              </a:rPr>
              <a:t>LEGGE REGIONALE 24 maggio 1985, N. 46</a:t>
            </a:r>
            <a:br>
              <a:rPr lang="it-IT" altLang="it-IT" sz="1800" b="1" dirty="0">
                <a:solidFill>
                  <a:prstClr val="black"/>
                </a:solidFill>
                <a:latin typeface="Tahoma" panose="020B0604030504040204" pitchFamily="34" charset="0"/>
                <a:ea typeface="+mn-ea"/>
                <a:cs typeface="Tahoma" panose="020B0604030504040204" pitchFamily="34" charset="0"/>
              </a:rPr>
            </a:br>
            <a:r>
              <a:rPr lang="it-IT" altLang="it-IT" sz="1800" b="1" dirty="0">
                <a:solidFill>
                  <a:prstClr val="black"/>
                </a:solidFill>
                <a:latin typeface="Tahoma" panose="020B0604030504040204" pitchFamily="34" charset="0"/>
                <a:ea typeface="+mn-ea"/>
                <a:cs typeface="Tahoma" panose="020B0604030504040204" pitchFamily="34" charset="0"/>
              </a:rPr>
              <a:t>Snellimento delle procedure per la vigilanza sulle costruzioni in zone sismiche regionali</a:t>
            </a:r>
            <a:endParaRPr lang="it-IT" dirty="0"/>
          </a:p>
        </p:txBody>
      </p:sp>
      <p:sp>
        <p:nvSpPr>
          <p:cNvPr id="3" name="Sottotitolo 2"/>
          <p:cNvSpPr>
            <a:spLocks noGrp="1"/>
          </p:cNvSpPr>
          <p:nvPr>
            <p:ph type="subTitle" idx="1" hasCustomPrompt="1"/>
          </p:nvPr>
        </p:nvSpPr>
        <p:spPr>
          <a:xfrm>
            <a:off x="685800" y="1874762"/>
            <a:ext cx="7772400" cy="3764038"/>
          </a:xfrm>
          <a:prstGeom prst="rect">
            <a:avLst/>
          </a:prstGeom>
        </p:spPr>
        <p:txBody>
          <a:bodyPr/>
          <a:lstStyle>
            <a:lvl1pPr marL="0" indent="0" algn="just">
              <a:spcBef>
                <a:spcPct val="0"/>
              </a:spcBef>
              <a:buNone/>
              <a:defRPr sz="1800">
                <a:solidFill>
                  <a:srgbClr val="00206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just">
              <a:spcBef>
                <a:spcPct val="0"/>
              </a:spcBef>
              <a:buNone/>
            </a:pPr>
            <a:r>
              <a:rPr lang="it-IT" altLang="it-IT" sz="1800" dirty="0">
                <a:solidFill>
                  <a:prstClr val="black"/>
                </a:solidFill>
                <a:latin typeface="Tahoma" panose="020B0604030504040204" pitchFamily="34" charset="0"/>
                <a:cs typeface="Tahoma" panose="020B0604030504040204" pitchFamily="34" charset="0"/>
              </a:rPr>
              <a:t>Nei territori dei comuni classificati sismici (seconda categoria), chiunque intenda eseguire interventi edilizi deve </a:t>
            </a:r>
            <a:r>
              <a:rPr lang="it-IT" altLang="it-IT" sz="1800" b="1" dirty="0">
                <a:solidFill>
                  <a:prstClr val="black"/>
                </a:solidFill>
                <a:latin typeface="Tahoma" panose="020B0604030504040204" pitchFamily="34" charset="0"/>
                <a:cs typeface="Tahoma" panose="020B0604030504040204" pitchFamily="34" charset="0"/>
              </a:rPr>
              <a:t>depositare</a:t>
            </a:r>
            <a:r>
              <a:rPr lang="it-IT" altLang="it-IT" sz="1800" dirty="0">
                <a:solidFill>
                  <a:prstClr val="black"/>
                </a:solidFill>
                <a:latin typeface="Tahoma" panose="020B0604030504040204" pitchFamily="34" charset="0"/>
                <a:cs typeface="Tahoma" panose="020B0604030504040204" pitchFamily="34" charset="0"/>
              </a:rPr>
              <a:t> il progetto esecutivo presso il servizio provinciale del genio civile competente per territorio, prima dell’inizio dei lavori.</a:t>
            </a:r>
          </a:p>
          <a:p>
            <a:pPr marL="0" lvl="0" indent="0" algn="just">
              <a:spcBef>
                <a:spcPct val="0"/>
              </a:spcBef>
              <a:buNone/>
            </a:pPr>
            <a:endParaRPr lang="it-IT" altLang="it-IT" sz="1800" dirty="0">
              <a:solidFill>
                <a:prstClr val="black"/>
              </a:solidFill>
              <a:latin typeface="Tahoma" panose="020B0604030504040204" pitchFamily="34" charset="0"/>
              <a:cs typeface="Tahoma" panose="020B0604030504040204" pitchFamily="34" charset="0"/>
            </a:endParaRPr>
          </a:p>
          <a:p>
            <a:pPr marL="0" lvl="0" indent="0" algn="just">
              <a:spcBef>
                <a:spcPct val="0"/>
              </a:spcBef>
              <a:buNone/>
            </a:pPr>
            <a:r>
              <a:rPr lang="it-IT" altLang="it-IT" sz="1800" dirty="0">
                <a:solidFill>
                  <a:prstClr val="black"/>
                </a:solidFill>
                <a:latin typeface="Tahoma" panose="020B0604030504040204" pitchFamily="34" charset="0"/>
                <a:cs typeface="Tahoma" panose="020B0604030504040204" pitchFamily="34" charset="0"/>
              </a:rPr>
              <a:t>Il servizio provinciale del genio civile competente per territorio effettua </a:t>
            </a:r>
            <a:r>
              <a:rPr lang="it-IT" altLang="it-IT" sz="1800" b="1" dirty="0">
                <a:solidFill>
                  <a:prstClr val="black"/>
                </a:solidFill>
                <a:latin typeface="Tahoma" panose="020B0604030504040204" pitchFamily="34" charset="0"/>
                <a:cs typeface="Tahoma" panose="020B0604030504040204" pitchFamily="34" charset="0"/>
              </a:rPr>
              <a:t>controlli</a:t>
            </a:r>
            <a:r>
              <a:rPr lang="it-IT" altLang="it-IT" sz="1800" dirty="0">
                <a:solidFill>
                  <a:prstClr val="black"/>
                </a:solidFill>
                <a:latin typeface="Tahoma" panose="020B0604030504040204" pitchFamily="34" charset="0"/>
                <a:cs typeface="Tahoma" panose="020B0604030504040204" pitchFamily="34" charset="0"/>
              </a:rPr>
              <a:t> sui progetti e sulle costruzioni.</a:t>
            </a:r>
          </a:p>
          <a:p>
            <a:pPr marL="0" lvl="0" indent="0" algn="just">
              <a:spcBef>
                <a:spcPct val="0"/>
              </a:spcBef>
              <a:buNone/>
            </a:pPr>
            <a:r>
              <a:rPr lang="it-IT" altLang="it-IT" sz="1800" dirty="0">
                <a:solidFill>
                  <a:prstClr val="black"/>
                </a:solidFill>
                <a:latin typeface="Tahoma" panose="020B0604030504040204" pitchFamily="34" charset="0"/>
                <a:cs typeface="Tahoma" panose="020B0604030504040204" pitchFamily="34" charset="0"/>
              </a:rPr>
              <a:t>Le opere strategiche ai fini della protezione civile e opere con destinazione d’uso a servizi pubblici e di particolare rilevanza sociale sono soggette a controllo sistematico, tutte le altre sono soggette a controllo a campione.</a:t>
            </a:r>
          </a:p>
          <a:p>
            <a:endParaRPr lang="it-IT" dirty="0"/>
          </a:p>
        </p:txBody>
      </p:sp>
    </p:spTree>
    <p:extLst>
      <p:ext uri="{BB962C8B-B14F-4D97-AF65-F5344CB8AC3E}">
        <p14:creationId xmlns:p14="http://schemas.microsoft.com/office/powerpoint/2010/main" val="972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it-IT"/>
              <a:t>Fare clic per modificare lo stile del titolo</a:t>
            </a:r>
            <a:endParaRPr lang="en-US"/>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2pPr marL="457200" indent="0">
              <a:buNone/>
              <a:defRPr/>
            </a:lvl2pPr>
          </a:lstStyle>
          <a:p>
            <a:pPr lvl="0"/>
            <a:r>
              <a:rPr lang="it-IT" dirty="0"/>
              <a:t>Fare clic per modificare stili del testo dello schema</a:t>
            </a:r>
          </a:p>
          <a:p>
            <a:pPr lvl="1"/>
            <a:r>
              <a:rPr lang="it-IT"/>
              <a:t>ciao</a:t>
            </a:r>
            <a:endParaRPr lang="it-IT" dirty="0"/>
          </a:p>
          <a:p>
            <a:pPr lvl="1"/>
            <a:endParaRPr lang="it-IT" dirty="0"/>
          </a:p>
          <a:p>
            <a:pPr lvl="1"/>
            <a:r>
              <a:rPr lang="it-IT" dirty="0"/>
              <a:t>ondo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1E8108-0BA3-4EDC-A2D4-FDD602E130BB}" type="datetimeFigureOut">
              <a:rPr lang="it-IT" smtClean="0"/>
              <a:t>29/03/2021</a:t>
            </a:fld>
            <a:endParaRPr lang="it-IT"/>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lide Number Placeholder 5"/>
          <p:cNvSpPr>
            <a:spLocks noGrp="1"/>
          </p:cNvSpPr>
          <p:nvPr>
            <p:ph type="sldNum" sz="quarter" idx="12"/>
          </p:nvPr>
        </p:nvSpPr>
        <p:spPr>
          <a:xfrm>
            <a:off x="6587490" y="6493510"/>
            <a:ext cx="2133600" cy="365125"/>
          </a:xfrm>
          <a:prstGeom prst="rect">
            <a:avLst/>
          </a:prstGeom>
        </p:spPr>
        <p:txBody>
          <a:bodyPr/>
          <a:lstStyle>
            <a:lvl1pPr algn="r">
              <a:defRPr>
                <a:solidFill>
                  <a:schemeClr val="bg1"/>
                </a:solidFill>
                <a:latin typeface="Arial" panose="020B0604020202020204" pitchFamily="34" charset="0"/>
                <a:cs typeface="Arial" panose="020B0604020202020204" pitchFamily="34" charset="0"/>
              </a:defRPr>
            </a:lvl1pPr>
          </a:lstStyle>
          <a:p>
            <a:fld id="{E7115D86-9BA9-4620-864D-F6B6323AA292}" type="slidenum">
              <a:rPr lang="it-IT" smtClean="0"/>
              <a:t>‹N›</a:t>
            </a:fld>
            <a:endParaRPr lang="it-IT"/>
          </a:p>
        </p:txBody>
      </p:sp>
    </p:spTree>
    <p:extLst>
      <p:ext uri="{BB962C8B-B14F-4D97-AF65-F5344CB8AC3E}">
        <p14:creationId xmlns:p14="http://schemas.microsoft.com/office/powerpoint/2010/main" val="211527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457200"/>
            <a:fld id="{D6B600C4-F84F-284C-908C-15914F89DE73}" type="datetimeFigureOut">
              <a:rPr lang="en-US" smtClean="0">
                <a:solidFill>
                  <a:prstClr val="black"/>
                </a:solidFill>
              </a:rPr>
              <a:pPr defTabSz="457200"/>
              <a:t>3/29/2021</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457200"/>
            <a:fld id="{1AC7F88C-7891-CE41-B3D7-41159696F305}" type="slidenum">
              <a:rPr lang="en-US" smtClean="0">
                <a:solidFill>
                  <a:prstClr val="black"/>
                </a:solidFill>
              </a:rPr>
              <a:pPr defTabSz="457200"/>
              <a:t>‹N›</a:t>
            </a:fld>
            <a:endParaRPr lang="en-US">
              <a:solidFill>
                <a:prstClr val="black"/>
              </a:solidFill>
            </a:endParaRPr>
          </a:p>
        </p:txBody>
      </p:sp>
    </p:spTree>
    <p:extLst>
      <p:ext uri="{BB962C8B-B14F-4D97-AF65-F5344CB8AC3E}">
        <p14:creationId xmlns:p14="http://schemas.microsoft.com/office/powerpoint/2010/main" val="12638737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magine 2" descr="MASTER_slide 4-3_TAPPO con partner.png"/>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7" name="Rettangolo 6">
            <a:extLst>
              <a:ext uri="{FF2B5EF4-FFF2-40B4-BE49-F238E27FC236}">
                <a16:creationId xmlns:a16="http://schemas.microsoft.com/office/drawing/2014/main" id="{3494A823-0E66-4FD8-90B3-0A3C01A43CF5}"/>
              </a:ext>
            </a:extLst>
          </p:cNvPr>
          <p:cNvSpPr/>
          <p:nvPr userDrawn="1"/>
        </p:nvSpPr>
        <p:spPr>
          <a:xfrm>
            <a:off x="482137" y="631597"/>
            <a:ext cx="8171411" cy="646331"/>
          </a:xfrm>
          <a:prstGeom prst="rect">
            <a:avLst/>
          </a:prstGeom>
        </p:spPr>
        <p:txBody>
          <a:bodyPr wrap="square">
            <a:spAutoFit/>
          </a:bodyPr>
          <a:lstStyle/>
          <a:p>
            <a:pPr algn="just"/>
            <a:br>
              <a:rPr lang="it-IT" altLang="it-IT" sz="1800" b="1" dirty="0">
                <a:solidFill>
                  <a:prstClr val="black"/>
                </a:solidFill>
                <a:latin typeface="Tahoma" panose="020B0604030504040204" pitchFamily="34" charset="0"/>
                <a:ea typeface="+mn-ea"/>
                <a:cs typeface="Tahoma" panose="020B0604030504040204" pitchFamily="34" charset="0"/>
              </a:rPr>
            </a:br>
            <a:endParaRPr lang="it-IT" dirty="0"/>
          </a:p>
        </p:txBody>
      </p:sp>
      <p:sp>
        <p:nvSpPr>
          <p:cNvPr id="8" name="Rettangolo 7">
            <a:extLst>
              <a:ext uri="{FF2B5EF4-FFF2-40B4-BE49-F238E27FC236}">
                <a16:creationId xmlns:a16="http://schemas.microsoft.com/office/drawing/2014/main" id="{1AAF9A11-47E8-4DD1-B377-60A181E21174}"/>
              </a:ext>
            </a:extLst>
          </p:cNvPr>
          <p:cNvSpPr/>
          <p:nvPr userDrawn="1"/>
        </p:nvSpPr>
        <p:spPr>
          <a:xfrm>
            <a:off x="490452" y="1997839"/>
            <a:ext cx="8163096" cy="369332"/>
          </a:xfrm>
          <a:prstGeom prst="rect">
            <a:avLst/>
          </a:prstGeom>
        </p:spPr>
        <p:txBody>
          <a:bodyPr wrap="square">
            <a:spAutoFit/>
          </a:bodyPr>
          <a:lstStyle/>
          <a:p>
            <a:pPr algn="just"/>
            <a:endParaRPr lang="it-IT" dirty="0"/>
          </a:p>
        </p:txBody>
      </p:sp>
    </p:spTree>
    <p:extLst>
      <p:ext uri="{BB962C8B-B14F-4D97-AF65-F5344CB8AC3E}">
        <p14:creationId xmlns:p14="http://schemas.microsoft.com/office/powerpoint/2010/main" val="962957057"/>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67" r:id="rId3"/>
    <p:sldLayoutId id="2147483665" r:id="rId4"/>
    <p:sldLayoutId id="2147483666" r:id="rId5"/>
  </p:sldLayoutIdLst>
  <p:txStyles>
    <p:titleStyle>
      <a:lvl1pPr algn="ctr" defTabSz="457200" rtl="0" eaLnBrk="1" latinLnBrk="0" hangingPunct="1">
        <a:spcBef>
          <a:spcPct val="0"/>
        </a:spcBef>
        <a:buNone/>
        <a:defRPr sz="4000" b="1" kern="1200">
          <a:solidFill>
            <a:srgbClr val="007239"/>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466" y="1291980"/>
            <a:ext cx="8422640" cy="1283087"/>
          </a:xfrm>
        </p:spPr>
        <p:txBody>
          <a:bodyPr>
            <a:normAutofit fontScale="90000"/>
          </a:bodyPr>
          <a:lstStyle/>
          <a:p>
            <a:br>
              <a:rPr lang="it-IT" dirty="0"/>
            </a:br>
            <a:br>
              <a:rPr lang="it-IT" dirty="0"/>
            </a:br>
            <a:r>
              <a:rPr lang="it-IT" sz="2700" dirty="0"/>
              <a:t>Indirizzi regionali per l’uniforme applicazione </a:t>
            </a:r>
            <a:br>
              <a:rPr lang="it-IT" sz="2700" dirty="0"/>
            </a:br>
            <a:r>
              <a:rPr lang="it-IT" sz="2700" dirty="0"/>
              <a:t>delle linee guida ministeriali per l'individuazione </a:t>
            </a:r>
            <a:br>
              <a:rPr lang="it-IT" sz="2700" dirty="0"/>
            </a:br>
            <a:r>
              <a:rPr lang="it-IT" sz="2700" dirty="0"/>
              <a:t>degli interventi (artt. 94 bis e 93 del </a:t>
            </a:r>
            <a:r>
              <a:rPr lang="it-IT" sz="2700" dirty="0" err="1"/>
              <a:t>DPR</a:t>
            </a:r>
            <a:r>
              <a:rPr lang="it-IT" sz="2700" dirty="0"/>
              <a:t> 380/01)</a:t>
            </a:r>
            <a:br>
              <a:rPr lang="it-IT" dirty="0"/>
            </a:br>
            <a:br>
              <a:rPr lang="it-IT" dirty="0"/>
            </a:br>
            <a:br>
              <a:rPr lang="it-IT" dirty="0"/>
            </a:br>
            <a:br>
              <a:rPr lang="it-IT" dirty="0"/>
            </a:br>
            <a:endParaRPr lang="it-IT" sz="2200" dirty="0">
              <a:solidFill>
                <a:schemeClr val="tx1"/>
              </a:solidFill>
            </a:endParaRPr>
          </a:p>
        </p:txBody>
      </p:sp>
      <p:sp>
        <p:nvSpPr>
          <p:cNvPr id="4" name="CasellaDiTesto 3"/>
          <p:cNvSpPr txBox="1"/>
          <p:nvPr/>
        </p:nvSpPr>
        <p:spPr>
          <a:xfrm>
            <a:off x="3062177" y="5433527"/>
            <a:ext cx="2945219" cy="923330"/>
          </a:xfrm>
          <a:prstGeom prst="rect">
            <a:avLst/>
          </a:prstGeom>
          <a:noFill/>
        </p:spPr>
        <p:txBody>
          <a:bodyPr wrap="square" rtlCol="0">
            <a:spAutoFit/>
          </a:bodyPr>
          <a:lstStyle/>
          <a:p>
            <a:pPr algn="ctr"/>
            <a:r>
              <a:rPr lang="it-IT" dirty="0"/>
              <a:t>30 marzo 2021</a:t>
            </a:r>
          </a:p>
          <a:p>
            <a:pPr algn="ctr"/>
            <a:r>
              <a:rPr lang="it-IT" dirty="0"/>
              <a:t>ore 9.45 – 13.00</a:t>
            </a:r>
          </a:p>
          <a:p>
            <a:pPr algn="ctr"/>
            <a:r>
              <a:rPr lang="it-IT" dirty="0"/>
              <a:t>Anci Lombardia, Milano</a:t>
            </a:r>
            <a:endParaRPr lang="it-IT" dirty="0">
              <a:latin typeface="Helvetica"/>
              <a:cs typeface="Helvetica"/>
            </a:endParaRPr>
          </a:p>
        </p:txBody>
      </p:sp>
      <p:graphicFrame>
        <p:nvGraphicFramePr>
          <p:cNvPr id="6" name="Tabella 5"/>
          <p:cNvGraphicFramePr>
            <a:graphicFrameLocks noGrp="1"/>
          </p:cNvGraphicFramePr>
          <p:nvPr>
            <p:extLst>
              <p:ext uri="{D42A27DB-BD31-4B8C-83A1-F6EECF244321}">
                <p14:modId xmlns:p14="http://schemas.microsoft.com/office/powerpoint/2010/main" val="722814252"/>
              </p:ext>
            </p:extLst>
          </p:nvPr>
        </p:nvGraphicFramePr>
        <p:xfrm>
          <a:off x="1157509" y="2673592"/>
          <a:ext cx="6477635" cy="1097280"/>
        </p:xfrm>
        <a:graphic>
          <a:graphicData uri="http://schemas.openxmlformats.org/drawingml/2006/table">
            <a:tbl>
              <a:tblPr firstRow="1" firstCol="1" bandRow="1">
                <a:tableStyleId>{5C22544A-7EE6-4342-B048-85BDC9FD1C3A}</a:tableStyleId>
              </a:tblPr>
              <a:tblGrid>
                <a:gridCol w="6477635">
                  <a:extLst>
                    <a:ext uri="{9D8B030D-6E8A-4147-A177-3AD203B41FA5}">
                      <a16:colId xmlns:a16="http://schemas.microsoft.com/office/drawing/2014/main" val="3357326339"/>
                    </a:ext>
                  </a:extLst>
                </a:gridCol>
              </a:tblGrid>
              <a:tr h="0">
                <a:tc>
                  <a:txBody>
                    <a:bodyPr/>
                    <a:lstStyle/>
                    <a:p>
                      <a:pPr algn="ctr">
                        <a:spcAft>
                          <a:spcPts val="0"/>
                        </a:spcAft>
                      </a:pPr>
                      <a:r>
                        <a:rPr lang="it-IT" sz="3600" b="1" kern="1200" dirty="0">
                          <a:solidFill>
                            <a:srgbClr val="007239"/>
                          </a:solidFill>
                          <a:latin typeface="Tahoma" panose="020B0604030504040204" pitchFamily="34" charset="0"/>
                          <a:ea typeface="+mj-ea"/>
                          <a:cs typeface="Tahoma" panose="020B0604030504040204" pitchFamily="34" charset="0"/>
                        </a:rPr>
                        <a:t>Lo stato di attuazione </a:t>
                      </a:r>
                    </a:p>
                    <a:p>
                      <a:pPr algn="ctr">
                        <a:spcAft>
                          <a:spcPts val="0"/>
                        </a:spcAft>
                      </a:pPr>
                      <a:r>
                        <a:rPr lang="it-IT" sz="3600" b="1" kern="1200" dirty="0">
                          <a:solidFill>
                            <a:srgbClr val="007239"/>
                          </a:solidFill>
                          <a:latin typeface="Tahoma" panose="020B0604030504040204" pitchFamily="34" charset="0"/>
                          <a:ea typeface="+mj-ea"/>
                          <a:cs typeface="Tahoma" panose="020B0604030504040204" pitchFamily="34" charset="0"/>
                        </a:rPr>
                        <a:t>nel contesto lombardo</a:t>
                      </a:r>
                    </a:p>
                  </a:txBody>
                  <a:tcPr marL="68580" marR="68580" marT="0" marB="0">
                    <a:noFill/>
                  </a:tcPr>
                </a:tc>
                <a:extLst>
                  <a:ext uri="{0D108BD9-81ED-4DB2-BD59-A6C34878D82A}">
                    <a16:rowId xmlns:a16="http://schemas.microsoft.com/office/drawing/2014/main" val="4047478968"/>
                  </a:ext>
                </a:extLst>
              </a:tr>
            </a:tbl>
          </a:graphicData>
        </a:graphic>
      </p:graphicFrame>
      <p:pic>
        <p:nvPicPr>
          <p:cNvPr id="7" name="Immagine 6"/>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832550" y="5529662"/>
            <a:ext cx="1609725" cy="6546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01647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593" y="2876436"/>
            <a:ext cx="8026813" cy="1530429"/>
          </a:xfrm>
          <a:prstGeom prst="rect">
            <a:avLst/>
          </a:prstGeom>
        </p:spPr>
      </p:pic>
      <p:sp>
        <p:nvSpPr>
          <p:cNvPr id="5" name="Titolo 5">
            <a:extLst>
              <a:ext uri="{FF2B5EF4-FFF2-40B4-BE49-F238E27FC236}">
                <a16:creationId xmlns:a16="http://schemas.microsoft.com/office/drawing/2014/main" id="{64987CD6-373F-4B77-967A-D2A8B25B5D6B}"/>
              </a:ext>
            </a:extLst>
          </p:cNvPr>
          <p:cNvSpPr>
            <a:spLocks noGrp="1"/>
          </p:cNvSpPr>
          <p:nvPr>
            <p:ph type="ctrTitle"/>
          </p:nvPr>
        </p:nvSpPr>
        <p:spPr>
          <a:xfrm>
            <a:off x="650239" y="1203310"/>
            <a:ext cx="7843519" cy="569776"/>
          </a:xfrm>
        </p:spPr>
        <p:txBody>
          <a:bodyPr>
            <a:noAutofit/>
          </a:bodyPr>
          <a:lstStyle/>
          <a:p>
            <a:pPr algn="ctr"/>
            <a:r>
              <a:rPr lang="it-IT" altLang="it-IT" sz="2400" dirty="0"/>
              <a:t>Ultimo punto: «Altri interventi…»</a:t>
            </a:r>
            <a:endParaRPr lang="it-IT" dirty="0"/>
          </a:p>
        </p:txBody>
      </p:sp>
      <p:sp>
        <p:nvSpPr>
          <p:cNvPr id="6" name="Freccia in giù 5"/>
          <p:cNvSpPr/>
          <p:nvPr/>
        </p:nvSpPr>
        <p:spPr>
          <a:xfrm>
            <a:off x="914399" y="1203310"/>
            <a:ext cx="382772" cy="319172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7" name="Immagine 6"/>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742436" y="5498387"/>
            <a:ext cx="1609725" cy="6546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41253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657376" y="1028644"/>
            <a:ext cx="7818615" cy="1292662"/>
          </a:xfrm>
          <a:prstGeom prst="rect">
            <a:avLst/>
          </a:prstGeom>
        </p:spPr>
        <p:txBody>
          <a:bodyPr wrap="square">
            <a:spAutoFit/>
          </a:bodyPr>
          <a:lstStyle/>
          <a:p>
            <a:pPr algn="ctr"/>
            <a:endParaRPr lang="it-IT" sz="2400" dirty="0"/>
          </a:p>
          <a:p>
            <a:pPr algn="just" fontAlgn="base"/>
            <a:r>
              <a:rPr lang="it-IT" dirty="0"/>
              <a:t>5. Introduce la “Dichiarazione asseverata del progettista strutturale abilitato relativa agli interventi privi di rilevanza nei riguardi della pubblica incolumità”.</a:t>
            </a:r>
            <a:endParaRPr lang="it-IT" sz="1000" dirty="0"/>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646376"/>
            <a:ext cx="7843519" cy="615496"/>
          </a:xfrm>
        </p:spPr>
        <p:txBody>
          <a:bodyPr>
            <a:noAutofit/>
          </a:bodyPr>
          <a:lstStyle/>
          <a:p>
            <a:pPr algn="ctr"/>
            <a:r>
              <a:rPr lang="it-IT" altLang="it-IT" sz="2400" dirty="0"/>
              <a:t>A cosa risponde la </a:t>
            </a:r>
            <a:r>
              <a:rPr lang="it-IT" altLang="it-IT" sz="2400" dirty="0" err="1"/>
              <a:t>DGR</a:t>
            </a:r>
            <a:r>
              <a:rPr lang="it-IT" altLang="it-IT" sz="2400" dirty="0"/>
              <a:t> 4317/2021</a:t>
            </a:r>
            <a:br>
              <a:rPr lang="it-IT" sz="1900" dirty="0"/>
            </a:br>
            <a:br>
              <a:rPr lang="it-IT" sz="2400" u="sng" dirty="0"/>
            </a:br>
            <a:endParaRPr lang="it-IT" dirty="0"/>
          </a:p>
        </p:txBody>
      </p:sp>
      <p:sp>
        <p:nvSpPr>
          <p:cNvPr id="3" name="CasellaDiTesto 2"/>
          <p:cNvSpPr txBox="1"/>
          <p:nvPr/>
        </p:nvSpPr>
        <p:spPr>
          <a:xfrm>
            <a:off x="657376" y="3537420"/>
            <a:ext cx="1879586" cy="923330"/>
          </a:xfrm>
          <a:prstGeom prst="rect">
            <a:avLst/>
          </a:prstGeom>
          <a:noFill/>
        </p:spPr>
        <p:txBody>
          <a:bodyPr wrap="square" rtlCol="0">
            <a:spAutoFit/>
          </a:bodyPr>
          <a:lstStyle/>
          <a:p>
            <a:pPr algn="ctr"/>
            <a:r>
              <a:rPr lang="it-IT" b="1" dirty="0"/>
              <a:t>Dichiarazione</a:t>
            </a:r>
          </a:p>
          <a:p>
            <a:pPr algn="ctr"/>
            <a:r>
              <a:rPr lang="it-IT" b="1" dirty="0"/>
              <a:t>Asseverata</a:t>
            </a:r>
          </a:p>
          <a:p>
            <a:pPr algn="ctr"/>
            <a:endParaRPr lang="it-IT" b="1" dirty="0"/>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2777" y="2366282"/>
            <a:ext cx="5701775" cy="3265605"/>
          </a:xfrm>
          <a:prstGeom prst="rect">
            <a:avLst/>
          </a:prstGeom>
        </p:spPr>
      </p:pic>
      <p:pic>
        <p:nvPicPr>
          <p:cNvPr id="7" name="Immagine 6"/>
          <p:cNvPicPr/>
          <p:nvPr/>
        </p:nvPicPr>
        <p:blipFill rotWithShape="1">
          <a:blip r:embed="rId4">
            <a:extLst>
              <a:ext uri="{28A0092B-C50C-407E-A947-70E740481C1C}">
                <a14:useLocalDpi xmlns:a14="http://schemas.microsoft.com/office/drawing/2010/main" val="0"/>
              </a:ext>
            </a:extLst>
          </a:blip>
          <a:srcRect l="13109" t="6839" r="11803" b="15601"/>
          <a:stretch/>
        </p:blipFill>
        <p:spPr bwMode="auto">
          <a:xfrm>
            <a:off x="657376" y="5652793"/>
            <a:ext cx="1609725" cy="654685"/>
          </a:xfrm>
          <a:prstGeom prst="rect">
            <a:avLst/>
          </a:prstGeom>
          <a:ln>
            <a:noFill/>
          </a:ln>
          <a:extLst>
            <a:ext uri="{53640926-AAD7-44D8-BBD7-CCE9431645EC}">
              <a14:shadowObscured xmlns:a14="http://schemas.microsoft.com/office/drawing/2010/main"/>
            </a:ext>
          </a:extLst>
        </p:spPr>
      </p:pic>
      <p:sp>
        <p:nvSpPr>
          <p:cNvPr id="8" name="Gallone 7"/>
          <p:cNvSpPr/>
          <p:nvPr/>
        </p:nvSpPr>
        <p:spPr>
          <a:xfrm>
            <a:off x="400141" y="1384709"/>
            <a:ext cx="241025" cy="332798"/>
          </a:xfrm>
          <a:prstGeom prst="chevron">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116162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1018884" y="1551108"/>
            <a:ext cx="7008698" cy="2123658"/>
          </a:xfrm>
          <a:prstGeom prst="rect">
            <a:avLst/>
          </a:prstGeom>
        </p:spPr>
        <p:txBody>
          <a:bodyPr wrap="square">
            <a:spAutoFit/>
          </a:bodyPr>
          <a:lstStyle/>
          <a:p>
            <a:pPr algn="ctr"/>
            <a:endParaRPr lang="it-IT" sz="2400" dirty="0"/>
          </a:p>
          <a:p>
            <a:pPr algn="just" fontAlgn="base"/>
            <a:r>
              <a:rPr lang="it-IT" dirty="0"/>
              <a:t>6. Prevede un periodo di monitoraggio dell’applicazione</a:t>
            </a:r>
            <a:br>
              <a:rPr lang="it-IT" dirty="0"/>
            </a:br>
            <a:r>
              <a:rPr lang="it-IT" dirty="0"/>
              <a:t>del presente provvedimento, che permetta, fino al 31 dicembre</a:t>
            </a:r>
            <a:br>
              <a:rPr lang="it-IT" dirty="0"/>
            </a:br>
            <a:r>
              <a:rPr lang="it-IT" dirty="0"/>
              <a:t>2021, di raccogliere le esperienze maturate sul territorio da</a:t>
            </a:r>
            <a:br>
              <a:rPr lang="it-IT" dirty="0"/>
            </a:br>
            <a:r>
              <a:rPr lang="it-IT" dirty="0"/>
              <a:t>parte dei Soggetti coinvolti (comuni, Anci, uffici regionali, ordini</a:t>
            </a:r>
            <a:br>
              <a:rPr lang="it-IT" dirty="0"/>
            </a:br>
            <a:r>
              <a:rPr lang="it-IT" dirty="0"/>
              <a:t>professionali), ai fini della eventuale revisione delle presenti</a:t>
            </a:r>
            <a:br>
              <a:rPr lang="it-IT" dirty="0"/>
            </a:br>
            <a:r>
              <a:rPr lang="it-IT" dirty="0"/>
              <a:t>disposizioni. </a:t>
            </a:r>
            <a:endParaRPr lang="it-IT" sz="1000" dirty="0"/>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646376"/>
            <a:ext cx="7843519" cy="615496"/>
          </a:xfrm>
        </p:spPr>
        <p:txBody>
          <a:bodyPr>
            <a:noAutofit/>
          </a:bodyPr>
          <a:lstStyle/>
          <a:p>
            <a:pPr algn="ctr"/>
            <a:r>
              <a:rPr lang="it-IT" altLang="it-IT" sz="2400" dirty="0"/>
              <a:t>A cosa risponde la </a:t>
            </a:r>
            <a:r>
              <a:rPr lang="it-IT" altLang="it-IT" sz="2400" dirty="0" err="1"/>
              <a:t>DGR</a:t>
            </a:r>
            <a:r>
              <a:rPr lang="it-IT" altLang="it-IT" sz="2400" dirty="0"/>
              <a:t> 4317/2021</a:t>
            </a:r>
            <a:endParaRPr lang="it-IT" dirty="0"/>
          </a:p>
        </p:txBody>
      </p:sp>
      <p:pic>
        <p:nvPicPr>
          <p:cNvPr id="7" name="Immagine 6"/>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57376" y="5652793"/>
            <a:ext cx="1609725" cy="654685"/>
          </a:xfrm>
          <a:prstGeom prst="rect">
            <a:avLst/>
          </a:prstGeom>
          <a:ln>
            <a:noFill/>
          </a:ln>
          <a:extLst>
            <a:ext uri="{53640926-AAD7-44D8-BBD7-CCE9431645EC}">
              <a14:shadowObscured xmlns:a14="http://schemas.microsoft.com/office/drawing/2010/main"/>
            </a:ext>
          </a:extLst>
        </p:spPr>
      </p:pic>
      <p:sp>
        <p:nvSpPr>
          <p:cNvPr id="8" name="Gallone 7"/>
          <p:cNvSpPr/>
          <p:nvPr/>
        </p:nvSpPr>
        <p:spPr>
          <a:xfrm>
            <a:off x="657376" y="1937602"/>
            <a:ext cx="241025" cy="332798"/>
          </a:xfrm>
          <a:prstGeom prst="chevron">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203835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772161" y="1551108"/>
            <a:ext cx="7725796" cy="3139321"/>
          </a:xfrm>
          <a:prstGeom prst="rect">
            <a:avLst/>
          </a:prstGeom>
        </p:spPr>
        <p:txBody>
          <a:bodyPr wrap="square">
            <a:spAutoFit/>
          </a:bodyPr>
          <a:lstStyle/>
          <a:p>
            <a:pPr algn="just" fontAlgn="base"/>
            <a:r>
              <a:rPr lang="it-IT" dirty="0"/>
              <a:t>Disapplicazione delle disposizioni della L.R. 33/2015 e dei relativi provvedimenti attuativi incompatibili con la normativa statale sopravvenuta in materia di vigilanza in zone sismiche. </a:t>
            </a:r>
          </a:p>
          <a:p>
            <a:pPr algn="just" fontAlgn="base"/>
            <a:r>
              <a:rPr lang="it-IT" dirty="0"/>
              <a:t>Con particolare riferimento alle novità introdotte dalla Legge 120/2020:</a:t>
            </a:r>
          </a:p>
          <a:p>
            <a:pPr algn="just" fontAlgn="base"/>
            <a:endParaRPr lang="it-IT" dirty="0"/>
          </a:p>
          <a:p>
            <a:pPr algn="just" fontAlgn="base"/>
            <a:r>
              <a:rPr lang="it-IT" dirty="0"/>
              <a:t>-   Modifiche al </a:t>
            </a:r>
            <a:r>
              <a:rPr lang="it-IT" dirty="0" err="1"/>
              <a:t>DPR</a:t>
            </a:r>
            <a:r>
              <a:rPr lang="it-IT" dirty="0"/>
              <a:t> 380/2001:</a:t>
            </a:r>
          </a:p>
          <a:p>
            <a:pPr marL="342900" indent="-342900" algn="just" fontAlgn="base">
              <a:buFont typeface="+mj-lt"/>
              <a:buAutoNum type="arabicPeriod"/>
            </a:pPr>
            <a:r>
              <a:rPr lang="it-IT" dirty="0"/>
              <a:t>Art. 94, comma 2: l’autorizzazione sismica è rilasciata entro 30 giorni dalla richiesta;</a:t>
            </a:r>
          </a:p>
          <a:p>
            <a:pPr marL="342900" indent="-342900" algn="just" fontAlgn="base">
              <a:buFont typeface="+mj-lt"/>
              <a:buAutoNum type="arabicPeriod"/>
            </a:pPr>
            <a:r>
              <a:rPr lang="it-IT" dirty="0"/>
              <a:t>Art. 94, comma 2 bis: introduzione dell’istituto del silenzio assenso per l’istanza di autorizzazione sismica. </a:t>
            </a:r>
          </a:p>
          <a:p>
            <a:pPr algn="just" fontAlgn="base"/>
            <a:endParaRPr lang="it-IT" dirty="0"/>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646376"/>
            <a:ext cx="7843519" cy="615496"/>
          </a:xfrm>
        </p:spPr>
        <p:txBody>
          <a:bodyPr>
            <a:noAutofit/>
          </a:bodyPr>
          <a:lstStyle/>
          <a:p>
            <a:pPr algn="ctr"/>
            <a:r>
              <a:rPr lang="it-IT" altLang="it-IT" sz="2400" dirty="0" err="1"/>
              <a:t>L.R</a:t>
            </a:r>
            <a:r>
              <a:rPr lang="it-IT" altLang="it-IT" sz="2400" dirty="0"/>
              <a:t>. 20/2020: art. 5, comma 5</a:t>
            </a:r>
            <a:endParaRPr lang="it-IT" dirty="0"/>
          </a:p>
        </p:txBody>
      </p:sp>
      <p:pic>
        <p:nvPicPr>
          <p:cNvPr id="7" name="Immagine 6"/>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57376" y="5652793"/>
            <a:ext cx="1609725" cy="654685"/>
          </a:xfrm>
          <a:prstGeom prst="rect">
            <a:avLst/>
          </a:prstGeom>
          <a:ln>
            <a:noFill/>
          </a:ln>
          <a:extLst>
            <a:ext uri="{53640926-AAD7-44D8-BBD7-CCE9431645EC}">
              <a14:shadowObscured xmlns:a14="http://schemas.microsoft.com/office/drawing/2010/main"/>
            </a:ext>
          </a:extLst>
        </p:spPr>
      </p:pic>
      <p:sp>
        <p:nvSpPr>
          <p:cNvPr id="6" name="Gallone 5"/>
          <p:cNvSpPr/>
          <p:nvPr/>
        </p:nvSpPr>
        <p:spPr>
          <a:xfrm>
            <a:off x="536863" y="2958136"/>
            <a:ext cx="241025" cy="332798"/>
          </a:xfrm>
          <a:prstGeom prst="chevron">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916522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772161" y="977431"/>
            <a:ext cx="7255421" cy="4770537"/>
          </a:xfrm>
          <a:prstGeom prst="rect">
            <a:avLst/>
          </a:prstGeom>
        </p:spPr>
        <p:txBody>
          <a:bodyPr wrap="square">
            <a:spAutoFit/>
          </a:bodyPr>
          <a:lstStyle/>
          <a:p>
            <a:r>
              <a:rPr lang="it-IT" sz="1600" dirty="0"/>
              <a:t>Modifiche alla Legge 186 del 2004 introducendo comma 2-ter dell’art. 5:</a:t>
            </a:r>
          </a:p>
          <a:p>
            <a:endParaRPr lang="it-IT" sz="1600" dirty="0"/>
          </a:p>
          <a:p>
            <a:r>
              <a:rPr lang="it-IT" sz="1600" dirty="0"/>
              <a:t>al fine di ridurre i tempi di realizzazione dei progetti di lavori pubblici di interesse statale o comunque finanziati per almeno il 50 per cento dallo Stato, la verifica preventiva di cui all’articolo 26 del decreto legislativo 18 aprile 2015, n. 50 accerta anche la conformità dei progetti alle norme tecniche per le costruzioni di cui al decreto del Ministro delle infrastrutture e dei trasporti 17 gennaio 2018 (…).</a:t>
            </a:r>
          </a:p>
          <a:p>
            <a:r>
              <a:rPr lang="it-IT" sz="1600" dirty="0"/>
              <a:t>L’esito positivo della verifica (…) esclude l’applicazione delle previsioni di cui all’articolo 4 della legge 5 novembre 1971, n. 1086, al capo III del titolo II della legge 2 febbraio 1974, n. 64, e alla </a:t>
            </a:r>
            <a:r>
              <a:rPr lang="it-IT" sz="1600" b="1" dirty="0"/>
              <a:t>sezione II del capo IV della parte II del decreto del Presidente della Repubblica 6 giugno 2001, n. 380</a:t>
            </a:r>
            <a:r>
              <a:rPr lang="it-IT" sz="1600" dirty="0"/>
              <a:t>. I progetti corredati dalla verifica di cui al primo periodo sono depositati, con modalità telematica, presso l’</a:t>
            </a:r>
            <a:r>
              <a:rPr lang="it-IT" sz="1600" b="1" dirty="0"/>
              <a:t>archivio informatico nazionale delle opere pubbliche </a:t>
            </a:r>
            <a:r>
              <a:rPr lang="it-IT" sz="1600" dirty="0"/>
              <a:t>-AINOP (…). Con la stessa modalità (…) sono depositati le varianti di carattere sostanziale regolarmente approvate e i documenti di cui agli articoli 6 e 7 della legge 5 novembre 1971, n. 1086, nonché agli articoli 65, comma 6, ove applicabile e 67, commi 7 e </a:t>
            </a:r>
            <a:r>
              <a:rPr lang="it-IT" sz="1600" dirty="0" err="1"/>
              <a:t>8-ter</a:t>
            </a:r>
            <a:r>
              <a:rPr lang="it-IT" sz="1600" dirty="0"/>
              <a:t>, del decreto del Presidente della Repubblica 6 giugno 2001, n. 380.</a:t>
            </a:r>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457109"/>
            <a:ext cx="7843519" cy="615496"/>
          </a:xfrm>
        </p:spPr>
        <p:txBody>
          <a:bodyPr>
            <a:noAutofit/>
          </a:bodyPr>
          <a:lstStyle/>
          <a:p>
            <a:pPr algn="ctr"/>
            <a:r>
              <a:rPr lang="it-IT" altLang="it-IT" sz="2400" dirty="0" err="1"/>
              <a:t>L.R</a:t>
            </a:r>
            <a:r>
              <a:rPr lang="it-IT" altLang="it-IT" sz="2400" dirty="0"/>
              <a:t>. 20/2020: art. 5, comma 5</a:t>
            </a:r>
            <a:endParaRPr lang="it-IT" dirty="0"/>
          </a:p>
        </p:txBody>
      </p:sp>
      <p:pic>
        <p:nvPicPr>
          <p:cNvPr id="7" name="Immagine 6"/>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57376" y="5652793"/>
            <a:ext cx="1609725" cy="654685"/>
          </a:xfrm>
          <a:prstGeom prst="rect">
            <a:avLst/>
          </a:prstGeom>
          <a:ln>
            <a:noFill/>
          </a:ln>
          <a:extLst>
            <a:ext uri="{53640926-AAD7-44D8-BBD7-CCE9431645EC}">
              <a14:shadowObscured xmlns:a14="http://schemas.microsoft.com/office/drawing/2010/main"/>
            </a:ext>
          </a:extLst>
        </p:spPr>
      </p:pic>
      <p:sp>
        <p:nvSpPr>
          <p:cNvPr id="9" name="Gallone 8"/>
          <p:cNvSpPr/>
          <p:nvPr/>
        </p:nvSpPr>
        <p:spPr>
          <a:xfrm>
            <a:off x="556286" y="977431"/>
            <a:ext cx="241025" cy="332798"/>
          </a:xfrm>
          <a:prstGeom prst="chevron">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760043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683695" y="1800046"/>
            <a:ext cx="7740502" cy="3293209"/>
          </a:xfrm>
          <a:prstGeom prst="rect">
            <a:avLst/>
          </a:prstGeom>
        </p:spPr>
        <p:txBody>
          <a:bodyPr wrap="square">
            <a:spAutoFit/>
          </a:bodyPr>
          <a:lstStyle/>
          <a:p>
            <a:pPr marL="285750" indent="-285750">
              <a:buFont typeface="Arial" panose="020B0604020202020204" pitchFamily="34" charset="0"/>
              <a:buChar char="•"/>
            </a:pPr>
            <a:r>
              <a:rPr lang="it-IT" dirty="0"/>
              <a:t>Aggiornamento della Piattaforma Procedimenti SISMICA per rispondere agli aggiornamenti normativi della Legge 156/2019.</a:t>
            </a:r>
          </a:p>
          <a:p>
            <a:pPr marL="285750" indent="-285750" algn="ctr">
              <a:buFont typeface="Arial" panose="020B0604020202020204" pitchFamily="34" charset="0"/>
              <a:buChar char="•"/>
            </a:pPr>
            <a:endParaRPr lang="it-IT" dirty="0"/>
          </a:p>
          <a:p>
            <a:pPr marL="285750" indent="-285750" algn="just" fontAlgn="base">
              <a:buFont typeface="Arial" panose="020B0604020202020204" pitchFamily="34" charset="0"/>
              <a:buChar char="•"/>
            </a:pPr>
            <a:endParaRPr lang="it-IT" dirty="0"/>
          </a:p>
          <a:p>
            <a:pPr marL="285750" indent="-285750" algn="just" fontAlgn="base">
              <a:buFont typeface="Arial" panose="020B0604020202020204" pitchFamily="34" charset="0"/>
              <a:buChar char="•"/>
            </a:pPr>
            <a:r>
              <a:rPr lang="it-IT" dirty="0"/>
              <a:t>Introduzione delle scrivanie digitali per la presentazione di:</a:t>
            </a:r>
          </a:p>
          <a:p>
            <a:pPr algn="just" fontAlgn="base"/>
            <a:r>
              <a:rPr lang="it-IT" dirty="0"/>
              <a:t> </a:t>
            </a:r>
          </a:p>
          <a:p>
            <a:pPr marL="171450" indent="-171450" algn="ctr" fontAlgn="base">
              <a:buFontTx/>
              <a:buChar char="-"/>
            </a:pPr>
            <a:r>
              <a:rPr lang="it-IT" sz="2000" dirty="0"/>
              <a:t>Deposito della </a:t>
            </a:r>
            <a:r>
              <a:rPr lang="it-IT" sz="2000" b="1" dirty="0"/>
              <a:t>Relazione a struttura ultimata</a:t>
            </a:r>
          </a:p>
          <a:p>
            <a:pPr marL="171450" indent="-171450" algn="ctr" fontAlgn="base">
              <a:buFontTx/>
              <a:buChar char="-"/>
            </a:pPr>
            <a:r>
              <a:rPr lang="it-IT" sz="2000" dirty="0"/>
              <a:t>Comunicazione di Deposito del </a:t>
            </a:r>
            <a:r>
              <a:rPr lang="it-IT" sz="2000" b="1" dirty="0"/>
              <a:t>Certificato </a:t>
            </a:r>
          </a:p>
          <a:p>
            <a:pPr algn="ctr" fontAlgn="base"/>
            <a:r>
              <a:rPr lang="it-IT" sz="2000" b="1" dirty="0"/>
              <a:t>di Collaudo statico</a:t>
            </a:r>
          </a:p>
          <a:p>
            <a:pPr marL="171450" indent="-171450" algn="ctr" fontAlgn="base">
              <a:buFontTx/>
              <a:buChar char="-"/>
            </a:pPr>
            <a:r>
              <a:rPr lang="it-IT" sz="2000" dirty="0"/>
              <a:t>Comunicazione di Deposito della </a:t>
            </a:r>
            <a:r>
              <a:rPr lang="it-IT" sz="2000" b="1" dirty="0"/>
              <a:t>Dichiarazione </a:t>
            </a:r>
          </a:p>
          <a:p>
            <a:pPr algn="ctr" fontAlgn="base"/>
            <a:r>
              <a:rPr lang="it-IT" sz="2000" b="1" dirty="0"/>
              <a:t>di regolare esecuzione</a:t>
            </a:r>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646376"/>
            <a:ext cx="7843519" cy="944880"/>
          </a:xfrm>
        </p:spPr>
        <p:txBody>
          <a:bodyPr>
            <a:noAutofit/>
          </a:bodyPr>
          <a:lstStyle/>
          <a:p>
            <a:pPr algn="ctr"/>
            <a:r>
              <a:rPr lang="it-IT" altLang="it-IT" sz="2400" dirty="0"/>
              <a:t>Piattaforma Procedimenti SISMICA</a:t>
            </a:r>
            <a:br>
              <a:rPr lang="it-IT" altLang="it-IT" sz="2400" dirty="0"/>
            </a:br>
            <a:r>
              <a:rPr lang="it-IT" altLang="it-IT" sz="2400" dirty="0"/>
              <a:t>Novità del 2020</a:t>
            </a:r>
            <a:endParaRPr lang="it-IT" dirty="0"/>
          </a:p>
        </p:txBody>
      </p:sp>
      <p:pic>
        <p:nvPicPr>
          <p:cNvPr id="5" name="Immagine 4"/>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83695" y="5579044"/>
            <a:ext cx="1609725" cy="6546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56077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648587" y="1389404"/>
            <a:ext cx="7591646" cy="1569660"/>
          </a:xfrm>
          <a:prstGeom prst="rect">
            <a:avLst/>
          </a:prstGeom>
        </p:spPr>
        <p:txBody>
          <a:bodyPr wrap="square">
            <a:spAutoFit/>
          </a:bodyPr>
          <a:lstStyle/>
          <a:p>
            <a:pPr algn="ctr"/>
            <a:endParaRPr lang="it-IT" sz="2400" dirty="0"/>
          </a:p>
          <a:p>
            <a:pPr algn="just" fontAlgn="base"/>
            <a:r>
              <a:rPr lang="it-IT" dirty="0"/>
              <a:t>Nuova Home Page SISMICA sulla Piattaforma Procedimenti per l’accesso alle scrivanie:</a:t>
            </a:r>
          </a:p>
          <a:p>
            <a:pPr algn="just" fontAlgn="base"/>
            <a:endParaRPr lang="it-IT" dirty="0"/>
          </a:p>
          <a:p>
            <a:pPr algn="just" fontAlgn="base"/>
            <a:r>
              <a:rPr lang="it-IT" dirty="0"/>
              <a:t> </a:t>
            </a:r>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646376"/>
            <a:ext cx="7843519" cy="944880"/>
          </a:xfrm>
        </p:spPr>
        <p:txBody>
          <a:bodyPr>
            <a:noAutofit/>
          </a:bodyPr>
          <a:lstStyle/>
          <a:p>
            <a:pPr algn="ctr"/>
            <a:r>
              <a:rPr lang="it-IT" altLang="it-IT" sz="2400" dirty="0"/>
              <a:t>Piattaforma Procedimenti SISMICA</a:t>
            </a:r>
            <a:br>
              <a:rPr lang="it-IT" altLang="it-IT" sz="2400" dirty="0"/>
            </a:br>
            <a:r>
              <a:rPr lang="it-IT" altLang="it-IT" sz="2400" dirty="0"/>
              <a:t>Novità del 2020</a:t>
            </a:r>
            <a:endParaRPr lang="it-IT" dirty="0"/>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6227" y="2700671"/>
            <a:ext cx="6251746" cy="2859326"/>
          </a:xfrm>
          <a:prstGeom prst="rect">
            <a:avLst/>
          </a:prstGeom>
        </p:spPr>
      </p:pic>
      <p:pic>
        <p:nvPicPr>
          <p:cNvPr id="5" name="Immagine 4"/>
          <p:cNvPicPr/>
          <p:nvPr/>
        </p:nvPicPr>
        <p:blipFill rotWithShape="1">
          <a:blip r:embed="rId4">
            <a:extLst>
              <a:ext uri="{28A0092B-C50C-407E-A947-70E740481C1C}">
                <a14:useLocalDpi xmlns:a14="http://schemas.microsoft.com/office/drawing/2010/main" val="0"/>
              </a:ext>
            </a:extLst>
          </a:blip>
          <a:srcRect l="13109" t="6839" r="11803" b="15601"/>
          <a:stretch/>
        </p:blipFill>
        <p:spPr bwMode="auto">
          <a:xfrm>
            <a:off x="648587" y="5559997"/>
            <a:ext cx="1609725" cy="6546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89210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528320" y="935659"/>
            <a:ext cx="8161788" cy="4339650"/>
          </a:xfrm>
          <a:prstGeom prst="rect">
            <a:avLst/>
          </a:prstGeom>
        </p:spPr>
        <p:txBody>
          <a:bodyPr wrap="square">
            <a:spAutoFit/>
          </a:bodyPr>
          <a:lstStyle/>
          <a:p>
            <a:pPr algn="ctr"/>
            <a:endParaRPr lang="it-IT" sz="2400" dirty="0"/>
          </a:p>
          <a:p>
            <a:pPr algn="just" fontAlgn="base"/>
            <a:r>
              <a:rPr lang="it-IT" dirty="0"/>
              <a:t>A seguito di condivisione e confronto nell’ambito del Gruppo di Lavoro SISMICA, nell’annualità si valuterà l’opportunità di prevedere le seguenti implementazioni sulla Piattaforma Procedimenti SISMICA:</a:t>
            </a:r>
          </a:p>
          <a:p>
            <a:pPr algn="just" fontAlgn="base"/>
            <a:endParaRPr lang="it-IT" dirty="0"/>
          </a:p>
          <a:p>
            <a:pPr marL="285750" indent="-285750" algn="just" fontAlgn="base">
              <a:buFont typeface="Arial" panose="020B0604020202020204" pitchFamily="34" charset="0"/>
              <a:buChar char="•"/>
            </a:pPr>
            <a:r>
              <a:rPr lang="it-IT" dirty="0"/>
              <a:t>Aggiornamento e razionalizzazione della numerazione della modulistica SISMICA e della struttura della modulistica unificata;</a:t>
            </a:r>
          </a:p>
          <a:p>
            <a:pPr marL="285750" indent="-285750" algn="just" fontAlgn="base">
              <a:buFont typeface="Arial" panose="020B0604020202020204" pitchFamily="34" charset="0"/>
              <a:buChar char="•"/>
            </a:pPr>
            <a:r>
              <a:rPr lang="it-IT" dirty="0"/>
              <a:t>Funzionalità per caricare nel fascicolo di una pratica sismica </a:t>
            </a:r>
            <a:r>
              <a:rPr lang="it-IT" b="1" dirty="0"/>
              <a:t>integrazioni volontarie </a:t>
            </a:r>
            <a:r>
              <a:rPr lang="it-IT" dirty="0"/>
              <a:t>(al momento per il compilatore è possibile soltanto rispondere ad una richiesta di integrazione da parte dell’Autorità competente);</a:t>
            </a:r>
          </a:p>
          <a:p>
            <a:pPr marL="285750" indent="-285750" algn="just" fontAlgn="base">
              <a:buFont typeface="Arial" panose="020B0604020202020204" pitchFamily="34" charset="0"/>
              <a:buChar char="•"/>
            </a:pPr>
            <a:r>
              <a:rPr lang="it-IT" dirty="0"/>
              <a:t>Funzionalità per presentare una </a:t>
            </a:r>
            <a:r>
              <a:rPr lang="it-IT" b="1" dirty="0"/>
              <a:t>Variante di carattere sostanziale</a:t>
            </a:r>
            <a:r>
              <a:rPr lang="it-IT" dirty="0"/>
              <a:t> con una funzione dedicata sulla scrivania SISMICA partendo dalla pratica sismica di riferimento;</a:t>
            </a:r>
          </a:p>
          <a:p>
            <a:pPr marL="285750" indent="-285750" algn="just" fontAlgn="base">
              <a:buFont typeface="Arial" panose="020B0604020202020204" pitchFamily="34" charset="0"/>
              <a:buChar char="•"/>
            </a:pPr>
            <a:r>
              <a:rPr lang="it-IT" dirty="0"/>
              <a:t>Interoperabilità «biunivoca» o «di ritorno» tra Piattaforma Procedimenti SISMICA e applicativi interoperabili. </a:t>
            </a:r>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388985"/>
            <a:ext cx="7843519" cy="944880"/>
          </a:xfrm>
        </p:spPr>
        <p:txBody>
          <a:bodyPr>
            <a:noAutofit/>
          </a:bodyPr>
          <a:lstStyle/>
          <a:p>
            <a:pPr algn="ctr"/>
            <a:r>
              <a:rPr lang="it-IT" altLang="it-IT" sz="2400" dirty="0"/>
              <a:t>Piattaforma Procedimenti SISMICA</a:t>
            </a:r>
            <a:br>
              <a:rPr lang="it-IT" altLang="it-IT" sz="2400" dirty="0"/>
            </a:br>
            <a:r>
              <a:rPr lang="it-IT" altLang="it-IT" sz="2400" dirty="0"/>
              <a:t>Ipotesi di lavoro 2021</a:t>
            </a:r>
            <a:endParaRPr lang="it-IT" dirty="0"/>
          </a:p>
        </p:txBody>
      </p:sp>
      <p:pic>
        <p:nvPicPr>
          <p:cNvPr id="5" name="Immagine 4"/>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51797" y="5495538"/>
            <a:ext cx="1609725" cy="6546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02341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3314287" y="1686669"/>
            <a:ext cx="4780634" cy="1323439"/>
          </a:xfrm>
          <a:prstGeom prst="rect">
            <a:avLst/>
          </a:prstGeom>
        </p:spPr>
        <p:txBody>
          <a:bodyPr wrap="square">
            <a:spAutoFit/>
          </a:bodyPr>
          <a:lstStyle/>
          <a:p>
            <a:pPr algn="ctr"/>
            <a:endParaRPr lang="it-IT" sz="2400" dirty="0"/>
          </a:p>
          <a:p>
            <a:pPr algn="just" fontAlgn="base"/>
            <a:r>
              <a:rPr lang="it-IT" sz="2000" dirty="0"/>
              <a:t>Comuni in Lombardia: </a:t>
            </a:r>
            <a:r>
              <a:rPr lang="it-IT" sz="2000" b="1" dirty="0"/>
              <a:t>1506</a:t>
            </a:r>
          </a:p>
          <a:p>
            <a:pPr algn="just" fontAlgn="base"/>
            <a:endParaRPr lang="it-IT" dirty="0"/>
          </a:p>
          <a:p>
            <a:pPr algn="just" fontAlgn="base"/>
            <a:r>
              <a:rPr lang="it-IT" dirty="0"/>
              <a:t> </a:t>
            </a:r>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646376"/>
            <a:ext cx="7843519" cy="944880"/>
          </a:xfrm>
        </p:spPr>
        <p:txBody>
          <a:bodyPr>
            <a:noAutofit/>
          </a:bodyPr>
          <a:lstStyle/>
          <a:p>
            <a:pPr algn="ctr"/>
            <a:r>
              <a:rPr lang="it-IT" altLang="it-IT" sz="2400" dirty="0"/>
              <a:t>Interoperabilità SISMICA</a:t>
            </a:r>
            <a:endParaRPr lang="it-IT" dirty="0"/>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547" y="1465006"/>
            <a:ext cx="1465847" cy="1383393"/>
          </a:xfrm>
          <a:prstGeom prst="rect">
            <a:avLst/>
          </a:prstGeom>
          <a:solidFill>
            <a:schemeClr val="bg1">
              <a:alpha val="30000"/>
            </a:schemeClr>
          </a:solidFill>
        </p:spPr>
      </p:pic>
      <p:sp>
        <p:nvSpPr>
          <p:cNvPr id="7" name="Freccia bidirezionale orizzontale 6"/>
          <p:cNvSpPr/>
          <p:nvPr/>
        </p:nvSpPr>
        <p:spPr>
          <a:xfrm>
            <a:off x="890747" y="3241968"/>
            <a:ext cx="1297080" cy="81226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CE4EC592-4EE6-49ED-BE81-9F93A9D3D966}"/>
              </a:ext>
            </a:extLst>
          </p:cNvPr>
          <p:cNvSpPr/>
          <p:nvPr/>
        </p:nvSpPr>
        <p:spPr>
          <a:xfrm>
            <a:off x="3314287" y="3010108"/>
            <a:ext cx="4780634" cy="1046440"/>
          </a:xfrm>
          <a:prstGeom prst="rect">
            <a:avLst/>
          </a:prstGeom>
        </p:spPr>
        <p:txBody>
          <a:bodyPr wrap="square">
            <a:spAutoFit/>
          </a:bodyPr>
          <a:lstStyle/>
          <a:p>
            <a:pPr algn="ctr"/>
            <a:endParaRPr lang="it-IT" sz="2400" dirty="0"/>
          </a:p>
          <a:p>
            <a:pPr algn="just" fontAlgn="base"/>
            <a:r>
              <a:rPr lang="it-IT" sz="2000" dirty="0"/>
              <a:t>Comuni con interoperabilità sismica: </a:t>
            </a:r>
            <a:r>
              <a:rPr lang="it-IT" sz="2000" b="1" dirty="0"/>
              <a:t>841</a:t>
            </a:r>
            <a:endParaRPr lang="it-IT" b="1" dirty="0"/>
          </a:p>
          <a:p>
            <a:pPr algn="just" fontAlgn="base"/>
            <a:r>
              <a:rPr lang="it-IT" dirty="0"/>
              <a:t> </a:t>
            </a:r>
          </a:p>
        </p:txBody>
      </p:sp>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953" y="4701294"/>
            <a:ext cx="2009305" cy="572866"/>
          </a:xfrm>
          <a:prstGeom prst="rect">
            <a:avLst/>
          </a:prstGeom>
        </p:spPr>
      </p:pic>
      <p:sp>
        <p:nvSpPr>
          <p:cNvPr id="11" name="Rettangolo 10">
            <a:extLst>
              <a:ext uri="{FF2B5EF4-FFF2-40B4-BE49-F238E27FC236}">
                <a16:creationId xmlns:a16="http://schemas.microsoft.com/office/drawing/2014/main" id="{CE4EC592-4EE6-49ED-BE81-9F93A9D3D966}"/>
              </a:ext>
            </a:extLst>
          </p:cNvPr>
          <p:cNvSpPr/>
          <p:nvPr/>
        </p:nvSpPr>
        <p:spPr>
          <a:xfrm>
            <a:off x="3314287" y="4304361"/>
            <a:ext cx="4096606" cy="1354217"/>
          </a:xfrm>
          <a:prstGeom prst="rect">
            <a:avLst/>
          </a:prstGeom>
        </p:spPr>
        <p:txBody>
          <a:bodyPr wrap="square">
            <a:spAutoFit/>
          </a:bodyPr>
          <a:lstStyle/>
          <a:p>
            <a:pPr algn="ctr"/>
            <a:endParaRPr lang="it-IT" sz="2400" dirty="0"/>
          </a:p>
          <a:p>
            <a:pPr algn="just" fontAlgn="base"/>
            <a:r>
              <a:rPr lang="it-IT" sz="2000" dirty="0"/>
              <a:t>Comuni che utilizzano Piattaforma Procedimenti SISMICA: </a:t>
            </a:r>
            <a:r>
              <a:rPr lang="it-IT" sz="2000" b="1" dirty="0"/>
              <a:t>665</a:t>
            </a:r>
            <a:endParaRPr lang="it-IT" b="1" dirty="0"/>
          </a:p>
          <a:p>
            <a:pPr algn="just" fontAlgn="base"/>
            <a:r>
              <a:rPr lang="it-IT" dirty="0"/>
              <a:t> </a:t>
            </a:r>
          </a:p>
        </p:txBody>
      </p:sp>
      <p:pic>
        <p:nvPicPr>
          <p:cNvPr id="12" name="Immagine 11"/>
          <p:cNvPicPr/>
          <p:nvPr/>
        </p:nvPicPr>
        <p:blipFill rotWithShape="1">
          <a:blip r:embed="rId5">
            <a:extLst>
              <a:ext uri="{28A0092B-C50C-407E-A947-70E740481C1C}">
                <a14:useLocalDpi xmlns:a14="http://schemas.microsoft.com/office/drawing/2010/main" val="0"/>
              </a:ext>
            </a:extLst>
          </a:blip>
          <a:srcRect l="13109" t="6839" r="11803" b="15601"/>
          <a:stretch/>
        </p:blipFill>
        <p:spPr bwMode="auto">
          <a:xfrm>
            <a:off x="725009" y="5576065"/>
            <a:ext cx="1609725" cy="6546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52724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1157509" y="866057"/>
          <a:ext cx="6477635" cy="1097280"/>
        </p:xfrm>
        <a:graphic>
          <a:graphicData uri="http://schemas.openxmlformats.org/drawingml/2006/table">
            <a:tbl>
              <a:tblPr firstRow="1" firstCol="1" bandRow="1">
                <a:tableStyleId>{5C22544A-7EE6-4342-B048-85BDC9FD1C3A}</a:tableStyleId>
              </a:tblPr>
              <a:tblGrid>
                <a:gridCol w="6477635">
                  <a:extLst>
                    <a:ext uri="{9D8B030D-6E8A-4147-A177-3AD203B41FA5}">
                      <a16:colId xmlns:a16="http://schemas.microsoft.com/office/drawing/2014/main" val="3357326339"/>
                    </a:ext>
                  </a:extLst>
                </a:gridCol>
              </a:tblGrid>
              <a:tr h="0">
                <a:tc>
                  <a:txBody>
                    <a:bodyPr/>
                    <a:lstStyle/>
                    <a:p>
                      <a:pPr algn="ctr">
                        <a:spcAft>
                          <a:spcPts val="0"/>
                        </a:spcAft>
                      </a:pPr>
                      <a:r>
                        <a:rPr lang="it-IT" sz="3600" b="1" kern="1200" dirty="0">
                          <a:solidFill>
                            <a:srgbClr val="007239"/>
                          </a:solidFill>
                          <a:latin typeface="Tahoma" panose="020B0604030504040204" pitchFamily="34" charset="0"/>
                          <a:ea typeface="+mj-ea"/>
                          <a:cs typeface="Tahoma" panose="020B0604030504040204" pitchFamily="34" charset="0"/>
                        </a:rPr>
                        <a:t>Grazie </a:t>
                      </a:r>
                    </a:p>
                    <a:p>
                      <a:pPr algn="ctr">
                        <a:spcAft>
                          <a:spcPts val="0"/>
                        </a:spcAft>
                      </a:pPr>
                      <a:r>
                        <a:rPr lang="it-IT" sz="3600" b="1" kern="1200" dirty="0">
                          <a:solidFill>
                            <a:srgbClr val="007239"/>
                          </a:solidFill>
                          <a:latin typeface="Tahoma" panose="020B0604030504040204" pitchFamily="34" charset="0"/>
                          <a:ea typeface="+mj-ea"/>
                          <a:cs typeface="Tahoma" panose="020B0604030504040204" pitchFamily="34" charset="0"/>
                        </a:rPr>
                        <a:t>per l’attenzione.</a:t>
                      </a:r>
                    </a:p>
                  </a:txBody>
                  <a:tcPr marL="68580" marR="68580" marT="0" marB="0">
                    <a:noFill/>
                  </a:tcPr>
                </a:tc>
                <a:extLst>
                  <a:ext uri="{0D108BD9-81ED-4DB2-BD59-A6C34878D82A}">
                    <a16:rowId xmlns:a16="http://schemas.microsoft.com/office/drawing/2014/main" val="4047478968"/>
                  </a:ext>
                </a:extLst>
              </a:tr>
            </a:tbl>
          </a:graphicData>
        </a:graphic>
      </p:graphicFrame>
      <p:graphicFrame>
        <p:nvGraphicFramePr>
          <p:cNvPr id="5" name="Tabella 4"/>
          <p:cNvGraphicFramePr>
            <a:graphicFrameLocks noGrp="1"/>
          </p:cNvGraphicFramePr>
          <p:nvPr>
            <p:extLst>
              <p:ext uri="{D42A27DB-BD31-4B8C-83A1-F6EECF244321}">
                <p14:modId xmlns:p14="http://schemas.microsoft.com/office/powerpoint/2010/main" val="1467414857"/>
              </p:ext>
            </p:extLst>
          </p:nvPr>
        </p:nvGraphicFramePr>
        <p:xfrm>
          <a:off x="1231937" y="2699677"/>
          <a:ext cx="6477635" cy="2133600"/>
        </p:xfrm>
        <a:graphic>
          <a:graphicData uri="http://schemas.openxmlformats.org/drawingml/2006/table">
            <a:tbl>
              <a:tblPr firstRow="1" firstCol="1" bandRow="1">
                <a:tableStyleId>{5C22544A-7EE6-4342-B048-85BDC9FD1C3A}</a:tableStyleId>
              </a:tblPr>
              <a:tblGrid>
                <a:gridCol w="6477635">
                  <a:extLst>
                    <a:ext uri="{9D8B030D-6E8A-4147-A177-3AD203B41FA5}">
                      <a16:colId xmlns:a16="http://schemas.microsoft.com/office/drawing/2014/main" val="3357326339"/>
                    </a:ext>
                  </a:extLst>
                </a:gridCol>
              </a:tblGrid>
              <a:tr h="0">
                <a:tc>
                  <a:txBody>
                    <a:bodyPr/>
                    <a:lstStyle/>
                    <a:p>
                      <a:pPr algn="ctr">
                        <a:spcAft>
                          <a:spcPts val="0"/>
                        </a:spcAft>
                      </a:pPr>
                      <a:r>
                        <a:rPr lang="it-IT" sz="2000" b="1" u="sng" kern="1200" dirty="0">
                          <a:solidFill>
                            <a:schemeClr val="tx1"/>
                          </a:solidFill>
                          <a:latin typeface="Tahoma" panose="020B0604030504040204" pitchFamily="34" charset="0"/>
                          <a:ea typeface="+mj-ea"/>
                          <a:cs typeface="Tahoma" panose="020B0604030504040204" pitchFamily="34" charset="0"/>
                        </a:rPr>
                        <a:t>Roberto Zangari</a:t>
                      </a:r>
                    </a:p>
                    <a:p>
                      <a:pPr algn="ctr">
                        <a:spcAft>
                          <a:spcPts val="0"/>
                        </a:spcAft>
                      </a:pPr>
                      <a:endParaRPr lang="it-IT" sz="2000" b="1" u="sng" kern="1200" dirty="0">
                        <a:solidFill>
                          <a:schemeClr val="tx1"/>
                        </a:solidFill>
                        <a:latin typeface="Tahoma" panose="020B0604030504040204" pitchFamily="34" charset="0"/>
                        <a:ea typeface="+mj-ea"/>
                        <a:cs typeface="Tahoma" panose="020B0604030504040204" pitchFamily="34" charset="0"/>
                      </a:endParaRPr>
                    </a:p>
                    <a:p>
                      <a:pPr algn="ctr">
                        <a:spcAft>
                          <a:spcPts val="0"/>
                        </a:spcAft>
                      </a:pPr>
                      <a:r>
                        <a:rPr lang="it-IT" sz="2000" b="1" i="1" kern="1200" dirty="0">
                          <a:solidFill>
                            <a:schemeClr val="tx1"/>
                          </a:solidFill>
                          <a:latin typeface="Tahoma" panose="020B0604030504040204" pitchFamily="34" charset="0"/>
                          <a:ea typeface="+mj-ea"/>
                          <a:cs typeface="Tahoma" panose="020B0604030504040204" pitchFamily="34" charset="0"/>
                        </a:rPr>
                        <a:t>DG Territorio e Protezione Civile</a:t>
                      </a:r>
                    </a:p>
                    <a:p>
                      <a:pPr algn="ctr">
                        <a:spcAft>
                          <a:spcPts val="0"/>
                        </a:spcAft>
                      </a:pPr>
                      <a:r>
                        <a:rPr lang="it-IT" sz="2000" b="1" i="1" kern="1200" dirty="0">
                          <a:solidFill>
                            <a:schemeClr val="tx1"/>
                          </a:solidFill>
                          <a:latin typeface="Tahoma" panose="020B0604030504040204" pitchFamily="34" charset="0"/>
                          <a:ea typeface="+mj-ea"/>
                          <a:cs typeface="Tahoma" panose="020B0604030504040204" pitchFamily="34" charset="0"/>
                        </a:rPr>
                        <a:t>Regione Lombardia</a:t>
                      </a:r>
                    </a:p>
                    <a:p>
                      <a:pPr algn="ctr">
                        <a:spcAft>
                          <a:spcPts val="0"/>
                        </a:spcAft>
                      </a:pPr>
                      <a:endParaRPr lang="it-IT" sz="2000" b="1" kern="1200" dirty="0">
                        <a:solidFill>
                          <a:schemeClr val="tx1"/>
                        </a:solidFill>
                        <a:latin typeface="Tahoma" panose="020B0604030504040204" pitchFamily="34" charset="0"/>
                        <a:ea typeface="+mj-ea"/>
                        <a:cs typeface="Tahoma" panose="020B0604030504040204" pitchFamily="34" charset="0"/>
                      </a:endParaRPr>
                    </a:p>
                    <a:p>
                      <a:pPr algn="ctr">
                        <a:spcAft>
                          <a:spcPts val="0"/>
                        </a:spcAft>
                      </a:pPr>
                      <a:r>
                        <a:rPr lang="it-IT" sz="2000" b="1" kern="1200" dirty="0">
                          <a:solidFill>
                            <a:schemeClr val="tx1"/>
                          </a:solidFill>
                          <a:latin typeface="Tahoma" panose="020B0604030504040204" pitchFamily="34" charset="0"/>
                          <a:ea typeface="+mj-ea"/>
                          <a:cs typeface="Tahoma" panose="020B0604030504040204" pitchFamily="34" charset="0"/>
                        </a:rPr>
                        <a:t>02 6765 3115</a:t>
                      </a:r>
                    </a:p>
                    <a:p>
                      <a:pPr algn="ctr">
                        <a:spcAft>
                          <a:spcPts val="0"/>
                        </a:spcAft>
                      </a:pPr>
                      <a:r>
                        <a:rPr lang="it-IT" sz="2000" b="1" kern="1200" dirty="0" err="1">
                          <a:solidFill>
                            <a:schemeClr val="tx1"/>
                          </a:solidFill>
                          <a:latin typeface="Tahoma" panose="020B0604030504040204" pitchFamily="34" charset="0"/>
                          <a:ea typeface="+mj-ea"/>
                          <a:cs typeface="Tahoma" panose="020B0604030504040204" pitchFamily="34" charset="0"/>
                        </a:rPr>
                        <a:t>roberto_zangari@regione.lombardia.it</a:t>
                      </a:r>
                      <a:endParaRPr lang="it-IT" sz="2000" b="1" kern="1200" dirty="0">
                        <a:solidFill>
                          <a:schemeClr val="tx1"/>
                        </a:solidFill>
                        <a:latin typeface="Tahoma" panose="020B0604030504040204" pitchFamily="34" charset="0"/>
                        <a:ea typeface="+mj-ea"/>
                        <a:cs typeface="Tahoma" panose="020B0604030504040204" pitchFamily="34" charset="0"/>
                      </a:endParaRPr>
                    </a:p>
                  </a:txBody>
                  <a:tcPr marL="68580" marR="68580" marT="0" marB="0">
                    <a:noFill/>
                  </a:tcPr>
                </a:tc>
                <a:extLst>
                  <a:ext uri="{0D108BD9-81ED-4DB2-BD59-A6C34878D82A}">
                    <a16:rowId xmlns:a16="http://schemas.microsoft.com/office/drawing/2014/main" val="4047478968"/>
                  </a:ext>
                </a:extLst>
              </a:tr>
            </a:tbl>
          </a:graphicData>
        </a:graphic>
      </p:graphicFrame>
      <p:pic>
        <p:nvPicPr>
          <p:cNvPr id="6" name="Immagine 5"/>
          <p:cNvPicPr/>
          <p:nvPr/>
        </p:nvPicPr>
        <p:blipFill rotWithShape="1">
          <a:blip r:embed="rId2">
            <a:extLst>
              <a:ext uri="{28A0092B-C50C-407E-A947-70E740481C1C}">
                <a14:useLocalDpi xmlns:a14="http://schemas.microsoft.com/office/drawing/2010/main" val="0"/>
              </a:ext>
            </a:extLst>
          </a:blip>
          <a:srcRect l="13109" t="6839" r="11803" b="15601"/>
          <a:stretch/>
        </p:blipFill>
        <p:spPr bwMode="auto">
          <a:xfrm>
            <a:off x="725009" y="5576065"/>
            <a:ext cx="1609725" cy="6546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4825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contenuto 2">
            <a:extLst>
              <a:ext uri="{FF2B5EF4-FFF2-40B4-BE49-F238E27FC236}">
                <a16:creationId xmlns:a16="http://schemas.microsoft.com/office/drawing/2014/main" id="{D39D1174-DBCF-46E4-8224-AC6CEED26342}"/>
              </a:ext>
            </a:extLst>
          </p:cNvPr>
          <p:cNvSpPr txBox="1">
            <a:spLocks/>
          </p:cNvSpPr>
          <p:nvPr/>
        </p:nvSpPr>
        <p:spPr bwMode="auto">
          <a:xfrm>
            <a:off x="572383" y="496269"/>
            <a:ext cx="8236974" cy="118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SzPct val="100000"/>
              <a:buFont typeface="Arial" panose="020B0604020202020204" pitchFamily="34" charset="0"/>
              <a:buChar char="•"/>
              <a:defRPr lang="en-US" sz="3200" kern="1200">
                <a:solidFill>
                  <a:srgbClr val="000000"/>
                </a:solidFill>
                <a:latin typeface="Arial" pitchFamily="34"/>
                <a:cs typeface="Arial" pitchFamily="34"/>
              </a:defRPr>
            </a:lvl1pPr>
            <a:lvl2pPr marL="742950" lvl="1" indent="-285750" algn="l" rtl="0" eaLnBrk="0" fontAlgn="base" hangingPunct="0">
              <a:spcBef>
                <a:spcPts val="700"/>
              </a:spcBef>
              <a:spcAft>
                <a:spcPct val="0"/>
              </a:spcAft>
              <a:buSzPct val="100000"/>
              <a:buFont typeface="Arial" panose="020B0604020202020204" pitchFamily="34" charset="0"/>
              <a:buChar char="–"/>
              <a:defRPr lang="en-US" sz="2800" kern="1200">
                <a:solidFill>
                  <a:srgbClr val="000000"/>
                </a:solidFill>
                <a:latin typeface="Arial" pitchFamily="34"/>
                <a:cs typeface="Arial" pitchFamily="34"/>
              </a:defRPr>
            </a:lvl2pPr>
            <a:lvl3pPr marL="1143000" lvl="2" indent="-228600" algn="l" rtl="0" eaLnBrk="0" fontAlgn="base" hangingPunct="0">
              <a:spcBef>
                <a:spcPts val="600"/>
              </a:spcBef>
              <a:spcAft>
                <a:spcPct val="0"/>
              </a:spcAft>
              <a:buSzPct val="100000"/>
              <a:buFont typeface="Arial" panose="020B0604020202020204" pitchFamily="34" charset="0"/>
              <a:buChar char="•"/>
              <a:defRPr lang="en-US" sz="2400" kern="1200">
                <a:solidFill>
                  <a:srgbClr val="000000"/>
                </a:solidFill>
                <a:latin typeface="Arial" pitchFamily="34"/>
                <a:cs typeface="Arial" pitchFamily="34"/>
              </a:defRPr>
            </a:lvl3pPr>
            <a:lvl4pPr marL="1600200" lvl="3" indent="-228600" algn="l" rtl="0" eaLnBrk="0" fontAlgn="base" hangingPunct="0">
              <a:spcBef>
                <a:spcPts val="500"/>
              </a:spcBef>
              <a:spcAft>
                <a:spcPct val="0"/>
              </a:spcAft>
              <a:buSzPct val="100000"/>
              <a:buFont typeface="Arial" panose="020B0604020202020204" pitchFamily="34" charset="0"/>
              <a:buChar char="–"/>
              <a:defRPr lang="en-US" sz="2000" kern="1200">
                <a:solidFill>
                  <a:srgbClr val="000000"/>
                </a:solidFill>
                <a:latin typeface="Arial" pitchFamily="34"/>
                <a:cs typeface="Arial" pitchFamily="34"/>
              </a:defRPr>
            </a:lvl4pPr>
            <a:lvl5pPr marL="2057400" lvl="4" indent="-228600" algn="l" rtl="0" eaLnBrk="0" fontAlgn="base" hangingPunct="0">
              <a:spcBef>
                <a:spcPts val="500"/>
              </a:spcBef>
              <a:spcAft>
                <a:spcPct val="0"/>
              </a:spcAft>
              <a:buSzPct val="100000"/>
              <a:buFont typeface="Arial" panose="020B0604020202020204" pitchFamily="34" charset="0"/>
              <a:buChar char="»"/>
              <a:defRPr lang="en-US" sz="2000" kern="1200">
                <a:solidFill>
                  <a:srgbClr val="000000"/>
                </a:solidFill>
                <a:latin typeface="Arial" pitchFamily="34"/>
                <a:cs typeface="Arial" pitchFamily="34"/>
              </a:defRPr>
            </a:lvl5pPr>
            <a:lvl6pPr marL="25146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6pPr>
            <a:lvl7pPr marL="29718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7pPr>
            <a:lvl8pPr marL="34290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8pPr>
            <a:lvl9pPr marL="38862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9pPr>
          </a:lstStyle>
          <a:p>
            <a:pPr algn="just" defTabSz="914400"/>
            <a:endParaRPr lang="it-IT" altLang="it-IT" sz="2000" dirty="0">
              <a:latin typeface="Tahoma" panose="020B0604030504040204" pitchFamily="34" charset="0"/>
              <a:ea typeface="Tahoma" panose="020B0604030504040204" pitchFamily="34" charset="0"/>
              <a:cs typeface="Tahoma" panose="020B0604030504040204" pitchFamily="34" charset="0"/>
            </a:endParaRPr>
          </a:p>
          <a:p>
            <a:pPr marL="0" indent="0" algn="just" defTabSz="914400">
              <a:buNone/>
            </a:pPr>
            <a:endParaRPr lang="it-IT" altLang="it-IT" sz="2000" dirty="0">
              <a:latin typeface="Tahoma" panose="020B0604030504040204" pitchFamily="34" charset="0"/>
              <a:ea typeface="Tahoma" panose="020B0604030504040204" pitchFamily="34" charset="0"/>
              <a:cs typeface="Tahoma" panose="020B0604030504040204" pitchFamily="34" charset="0"/>
            </a:endParaRPr>
          </a:p>
        </p:txBody>
      </p:sp>
      <p:sp>
        <p:nvSpPr>
          <p:cNvPr id="3" name="Titolo 5">
            <a:extLst>
              <a:ext uri="{FF2B5EF4-FFF2-40B4-BE49-F238E27FC236}">
                <a16:creationId xmlns:a16="http://schemas.microsoft.com/office/drawing/2014/main" id="{9D98C5EA-29F1-493D-8F53-521BA9D8F3E5}"/>
              </a:ext>
            </a:extLst>
          </p:cNvPr>
          <p:cNvSpPr>
            <a:spLocks noGrp="1"/>
          </p:cNvSpPr>
          <p:nvPr>
            <p:ph type="ctrTitle"/>
          </p:nvPr>
        </p:nvSpPr>
        <p:spPr>
          <a:xfrm>
            <a:off x="696656" y="0"/>
            <a:ext cx="7750687" cy="1220372"/>
          </a:xfrm>
        </p:spPr>
        <p:txBody>
          <a:bodyPr>
            <a:noAutofit/>
          </a:bodyPr>
          <a:lstStyle/>
          <a:p>
            <a:pPr algn="ctr"/>
            <a:br>
              <a:rPr lang="it-IT" sz="2400" dirty="0"/>
            </a:br>
            <a:br>
              <a:rPr lang="it-IT" sz="400" dirty="0"/>
            </a:br>
            <a:br>
              <a:rPr lang="it-IT" sz="300" dirty="0"/>
            </a:br>
            <a:r>
              <a:rPr lang="it-IT" sz="2400" dirty="0" err="1"/>
              <a:t>DGR</a:t>
            </a:r>
            <a:r>
              <a:rPr lang="it-IT" sz="2400" dirty="0"/>
              <a:t> 4317/2021: genesi</a:t>
            </a:r>
            <a:br>
              <a:rPr lang="it-IT" sz="2400" u="sng" dirty="0"/>
            </a:br>
            <a:endParaRPr lang="it-IT" dirty="0"/>
          </a:p>
        </p:txBody>
      </p:sp>
      <p:pic>
        <p:nvPicPr>
          <p:cNvPr id="7" name="Immagine 6"/>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96656" y="5568410"/>
            <a:ext cx="1609725" cy="654685"/>
          </a:xfrm>
          <a:prstGeom prst="rect">
            <a:avLst/>
          </a:prstGeom>
          <a:ln>
            <a:noFill/>
          </a:ln>
          <a:extLst>
            <a:ext uri="{53640926-AAD7-44D8-BBD7-CCE9431645EC}">
              <a14:shadowObscured xmlns:a14="http://schemas.microsoft.com/office/drawing/2010/main"/>
            </a:ext>
          </a:extLst>
        </p:spPr>
      </p:pic>
      <p:sp>
        <p:nvSpPr>
          <p:cNvPr id="5" name="Segnaposto contenuto 2">
            <a:extLst>
              <a:ext uri="{FF2B5EF4-FFF2-40B4-BE49-F238E27FC236}">
                <a16:creationId xmlns:a16="http://schemas.microsoft.com/office/drawing/2014/main" id="{D39D1174-DBCF-46E4-8224-AC6CEED26342}"/>
              </a:ext>
            </a:extLst>
          </p:cNvPr>
          <p:cNvSpPr txBox="1">
            <a:spLocks/>
          </p:cNvSpPr>
          <p:nvPr/>
        </p:nvSpPr>
        <p:spPr bwMode="auto">
          <a:xfrm>
            <a:off x="453513" y="1013865"/>
            <a:ext cx="8236974" cy="118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SzPct val="100000"/>
              <a:buFont typeface="Arial" panose="020B0604020202020204" pitchFamily="34" charset="0"/>
              <a:buChar char="•"/>
              <a:defRPr lang="en-US" sz="3200" kern="1200">
                <a:solidFill>
                  <a:srgbClr val="000000"/>
                </a:solidFill>
                <a:latin typeface="Arial" pitchFamily="34"/>
                <a:cs typeface="Arial" pitchFamily="34"/>
              </a:defRPr>
            </a:lvl1pPr>
            <a:lvl2pPr marL="742950" lvl="1" indent="-285750" algn="l" rtl="0" eaLnBrk="0" fontAlgn="base" hangingPunct="0">
              <a:spcBef>
                <a:spcPts val="700"/>
              </a:spcBef>
              <a:spcAft>
                <a:spcPct val="0"/>
              </a:spcAft>
              <a:buSzPct val="100000"/>
              <a:buFont typeface="Arial" panose="020B0604020202020204" pitchFamily="34" charset="0"/>
              <a:buChar char="–"/>
              <a:defRPr lang="en-US" sz="2800" kern="1200">
                <a:solidFill>
                  <a:srgbClr val="000000"/>
                </a:solidFill>
                <a:latin typeface="Arial" pitchFamily="34"/>
                <a:cs typeface="Arial" pitchFamily="34"/>
              </a:defRPr>
            </a:lvl2pPr>
            <a:lvl3pPr marL="1143000" lvl="2" indent="-228600" algn="l" rtl="0" eaLnBrk="0" fontAlgn="base" hangingPunct="0">
              <a:spcBef>
                <a:spcPts val="600"/>
              </a:spcBef>
              <a:spcAft>
                <a:spcPct val="0"/>
              </a:spcAft>
              <a:buSzPct val="100000"/>
              <a:buFont typeface="Arial" panose="020B0604020202020204" pitchFamily="34" charset="0"/>
              <a:buChar char="•"/>
              <a:defRPr lang="en-US" sz="2400" kern="1200">
                <a:solidFill>
                  <a:srgbClr val="000000"/>
                </a:solidFill>
                <a:latin typeface="Arial" pitchFamily="34"/>
                <a:cs typeface="Arial" pitchFamily="34"/>
              </a:defRPr>
            </a:lvl3pPr>
            <a:lvl4pPr marL="1600200" lvl="3" indent="-228600" algn="l" rtl="0" eaLnBrk="0" fontAlgn="base" hangingPunct="0">
              <a:spcBef>
                <a:spcPts val="500"/>
              </a:spcBef>
              <a:spcAft>
                <a:spcPct val="0"/>
              </a:spcAft>
              <a:buSzPct val="100000"/>
              <a:buFont typeface="Arial" panose="020B0604020202020204" pitchFamily="34" charset="0"/>
              <a:buChar char="–"/>
              <a:defRPr lang="en-US" sz="2000" kern="1200">
                <a:solidFill>
                  <a:srgbClr val="000000"/>
                </a:solidFill>
                <a:latin typeface="Arial" pitchFamily="34"/>
                <a:cs typeface="Arial" pitchFamily="34"/>
              </a:defRPr>
            </a:lvl4pPr>
            <a:lvl5pPr marL="2057400" lvl="4" indent="-228600" algn="l" rtl="0" eaLnBrk="0" fontAlgn="base" hangingPunct="0">
              <a:spcBef>
                <a:spcPts val="500"/>
              </a:spcBef>
              <a:spcAft>
                <a:spcPct val="0"/>
              </a:spcAft>
              <a:buSzPct val="100000"/>
              <a:buFont typeface="Arial" panose="020B0604020202020204" pitchFamily="34" charset="0"/>
              <a:buChar char="»"/>
              <a:defRPr lang="en-US" sz="2000" kern="1200">
                <a:solidFill>
                  <a:srgbClr val="000000"/>
                </a:solidFill>
                <a:latin typeface="Arial" pitchFamily="34"/>
                <a:cs typeface="Arial" pitchFamily="34"/>
              </a:defRPr>
            </a:lvl5pPr>
            <a:lvl6pPr marL="25146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6pPr>
            <a:lvl7pPr marL="29718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7pPr>
            <a:lvl8pPr marL="34290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8pPr>
            <a:lvl9pPr marL="38862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9pPr>
          </a:lstStyle>
          <a:p>
            <a:pPr defTabSz="914400"/>
            <a:r>
              <a:rPr lang="it-IT" altLang="it-IT" sz="1800" b="1" dirty="0">
                <a:latin typeface="+mn-lt"/>
                <a:ea typeface="Tahoma" panose="020B0604030504040204" pitchFamily="34" charset="0"/>
                <a:cs typeface="Tahoma" panose="020B0604030504040204" pitchFamily="34" charset="0"/>
              </a:rPr>
              <a:t>19 aprile 2019: </a:t>
            </a:r>
            <a:r>
              <a:rPr lang="it-IT" altLang="it-IT" sz="1800" dirty="0">
                <a:latin typeface="+mn-lt"/>
                <a:ea typeface="Tahoma" panose="020B0604030504040204" pitchFamily="34" charset="0"/>
                <a:cs typeface="Tahoma" panose="020B0604030504040204" pitchFamily="34" charset="0"/>
              </a:rPr>
              <a:t>DL 32/2019 «Sblocca cantieri» e introduzione art. 94 bis del DPR 380/2001, che al comma 2 prevede emanazione delle Linee guida</a:t>
            </a:r>
          </a:p>
          <a:p>
            <a:pPr defTabSz="914400"/>
            <a:r>
              <a:rPr lang="it-IT" altLang="it-IT" sz="1800" b="1" dirty="0">
                <a:latin typeface="+mn-lt"/>
                <a:ea typeface="Tahoma" panose="020B0604030504040204" pitchFamily="34" charset="0"/>
                <a:cs typeface="Tahoma" panose="020B0604030504040204" pitchFamily="34" charset="0"/>
              </a:rPr>
              <a:t>30 aprile 2020: </a:t>
            </a:r>
            <a:r>
              <a:rPr lang="it-IT" altLang="it-IT" sz="1800" dirty="0">
                <a:latin typeface="+mn-lt"/>
                <a:ea typeface="Tahoma" panose="020B0604030504040204" pitchFamily="34" charset="0"/>
                <a:cs typeface="Tahoma" panose="020B0604030504040204" pitchFamily="34" charset="0"/>
              </a:rPr>
              <a:t>pubblicazione delle Linee guida </a:t>
            </a:r>
            <a:r>
              <a:rPr lang="it-IT" altLang="it-IT" sz="1800" i="1" dirty="0">
                <a:latin typeface="+mn-lt"/>
                <a:ea typeface="Tahoma" panose="020B0604030504040204" pitchFamily="34" charset="0"/>
                <a:cs typeface="Tahoma" panose="020B0604030504040204" pitchFamily="34" charset="0"/>
              </a:rPr>
              <a:t>“Approvazione delle linee guida per l'individuazione, dal punto di vista strutturale, degli interventi di cui all'articolo 94-bis, comma 1, del d.P.R. 6 giugno 2001, n. 380, nonché delle varianti di carattere non sostanziale per le quali non occorre il preavviso di cui all'articolo 93”</a:t>
            </a:r>
          </a:p>
          <a:p>
            <a:pPr defTabSz="914400"/>
            <a:r>
              <a:rPr lang="it-IT" altLang="it-IT" sz="1800" b="1" dirty="0">
                <a:latin typeface="+mn-lt"/>
                <a:ea typeface="Tahoma" panose="020B0604030504040204" pitchFamily="34" charset="0"/>
                <a:cs typeface="Tahoma" panose="020B0604030504040204" pitchFamily="34" charset="0"/>
              </a:rPr>
              <a:t>11 settembre 2020:</a:t>
            </a:r>
            <a:r>
              <a:rPr lang="it-IT" altLang="it-IT" sz="1800" dirty="0">
                <a:latin typeface="+mn-lt"/>
                <a:ea typeface="Tahoma" panose="020B0604030504040204" pitchFamily="34" charset="0"/>
                <a:cs typeface="Tahoma" panose="020B0604030504040204" pitchFamily="34" charset="0"/>
              </a:rPr>
              <a:t> Legge 120/2020 </a:t>
            </a:r>
            <a:r>
              <a:rPr lang="it-IT" altLang="it-IT" sz="1800" i="1" dirty="0">
                <a:latin typeface="+mn-lt"/>
                <a:ea typeface="Tahoma" panose="020B0604030504040204" pitchFamily="34" charset="0"/>
                <a:cs typeface="Tahoma" panose="020B0604030504040204" pitchFamily="34" charset="0"/>
              </a:rPr>
              <a:t>«Decreto Semplificazioni»</a:t>
            </a:r>
          </a:p>
          <a:p>
            <a:pPr defTabSz="914400"/>
            <a:r>
              <a:rPr lang="it-IT" altLang="it-IT" sz="1800" b="1" dirty="0">
                <a:latin typeface="+mn-lt"/>
                <a:ea typeface="Tahoma" panose="020B0604030504040204" pitchFamily="34" charset="0"/>
                <a:cs typeface="Tahoma" panose="020B0604030504040204" pitchFamily="34" charset="0"/>
              </a:rPr>
              <a:t>30 settembre 2020: </a:t>
            </a:r>
            <a:r>
              <a:rPr lang="it-IT" altLang="it-IT" sz="1800" dirty="0">
                <a:latin typeface="+mn-lt"/>
                <a:ea typeface="Tahoma" panose="020B0604030504040204" pitchFamily="34" charset="0"/>
                <a:cs typeface="Tahoma" panose="020B0604030504040204" pitchFamily="34" charset="0"/>
              </a:rPr>
              <a:t>L.R. 20/2020 «</a:t>
            </a:r>
            <a:r>
              <a:rPr lang="it-IT" sz="1800" dirty="0">
                <a:latin typeface="+mn-lt"/>
              </a:rPr>
              <a:t>Ulteriori misure di semplificazione e riduzione degli oneri amministrativi per la ripresa socio-economica del territorio lombardo</a:t>
            </a:r>
            <a:r>
              <a:rPr lang="it-IT" sz="1800" b="1" dirty="0">
                <a:latin typeface="+mn-lt"/>
              </a:rPr>
              <a:t>»</a:t>
            </a:r>
            <a:r>
              <a:rPr lang="it-IT" altLang="it-IT" sz="1800" b="1" dirty="0">
                <a:latin typeface="+mn-lt"/>
                <a:ea typeface="Tahoma" panose="020B0604030504040204" pitchFamily="34" charset="0"/>
                <a:cs typeface="Tahoma" panose="020B0604030504040204" pitchFamily="34" charset="0"/>
              </a:rPr>
              <a:t> </a:t>
            </a:r>
            <a:r>
              <a:rPr lang="it-IT" altLang="it-IT" sz="1800" dirty="0">
                <a:latin typeface="+mn-lt"/>
                <a:ea typeface="Tahoma" panose="020B0604030504040204" pitchFamily="34" charset="0"/>
                <a:cs typeface="Tahoma" panose="020B0604030504040204" pitchFamily="34" charset="0"/>
              </a:rPr>
              <a:t>e in particolare art. 5</a:t>
            </a:r>
          </a:p>
        </p:txBody>
      </p:sp>
      <p:sp>
        <p:nvSpPr>
          <p:cNvPr id="2" name="Freccia in giù 1"/>
          <p:cNvSpPr/>
          <p:nvPr/>
        </p:nvSpPr>
        <p:spPr>
          <a:xfrm>
            <a:off x="3953782" y="4571466"/>
            <a:ext cx="903767" cy="73364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Segnaposto contenuto 2">
            <a:extLst>
              <a:ext uri="{FF2B5EF4-FFF2-40B4-BE49-F238E27FC236}">
                <a16:creationId xmlns:a16="http://schemas.microsoft.com/office/drawing/2014/main" id="{D39D1174-DBCF-46E4-8224-AC6CEED26342}"/>
              </a:ext>
            </a:extLst>
          </p:cNvPr>
          <p:cNvSpPr txBox="1">
            <a:spLocks/>
          </p:cNvSpPr>
          <p:nvPr/>
        </p:nvSpPr>
        <p:spPr bwMode="auto">
          <a:xfrm>
            <a:off x="2991465" y="4938289"/>
            <a:ext cx="2828403" cy="118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SzPct val="100000"/>
              <a:buFont typeface="Arial" panose="020B0604020202020204" pitchFamily="34" charset="0"/>
              <a:buChar char="•"/>
              <a:defRPr lang="en-US" sz="3200" kern="1200">
                <a:solidFill>
                  <a:srgbClr val="000000"/>
                </a:solidFill>
                <a:latin typeface="Arial" pitchFamily="34"/>
                <a:cs typeface="Arial" pitchFamily="34"/>
              </a:defRPr>
            </a:lvl1pPr>
            <a:lvl2pPr marL="742950" lvl="1" indent="-285750" algn="l" rtl="0" eaLnBrk="0" fontAlgn="base" hangingPunct="0">
              <a:spcBef>
                <a:spcPts val="700"/>
              </a:spcBef>
              <a:spcAft>
                <a:spcPct val="0"/>
              </a:spcAft>
              <a:buSzPct val="100000"/>
              <a:buFont typeface="Arial" panose="020B0604020202020204" pitchFamily="34" charset="0"/>
              <a:buChar char="–"/>
              <a:defRPr lang="en-US" sz="2800" kern="1200">
                <a:solidFill>
                  <a:srgbClr val="000000"/>
                </a:solidFill>
                <a:latin typeface="Arial" pitchFamily="34"/>
                <a:cs typeface="Arial" pitchFamily="34"/>
              </a:defRPr>
            </a:lvl2pPr>
            <a:lvl3pPr marL="1143000" lvl="2" indent="-228600" algn="l" rtl="0" eaLnBrk="0" fontAlgn="base" hangingPunct="0">
              <a:spcBef>
                <a:spcPts val="600"/>
              </a:spcBef>
              <a:spcAft>
                <a:spcPct val="0"/>
              </a:spcAft>
              <a:buSzPct val="100000"/>
              <a:buFont typeface="Arial" panose="020B0604020202020204" pitchFamily="34" charset="0"/>
              <a:buChar char="•"/>
              <a:defRPr lang="en-US" sz="2400" kern="1200">
                <a:solidFill>
                  <a:srgbClr val="000000"/>
                </a:solidFill>
                <a:latin typeface="Arial" pitchFamily="34"/>
                <a:cs typeface="Arial" pitchFamily="34"/>
              </a:defRPr>
            </a:lvl3pPr>
            <a:lvl4pPr marL="1600200" lvl="3" indent="-228600" algn="l" rtl="0" eaLnBrk="0" fontAlgn="base" hangingPunct="0">
              <a:spcBef>
                <a:spcPts val="500"/>
              </a:spcBef>
              <a:spcAft>
                <a:spcPct val="0"/>
              </a:spcAft>
              <a:buSzPct val="100000"/>
              <a:buFont typeface="Arial" panose="020B0604020202020204" pitchFamily="34" charset="0"/>
              <a:buChar char="–"/>
              <a:defRPr lang="en-US" sz="2000" kern="1200">
                <a:solidFill>
                  <a:srgbClr val="000000"/>
                </a:solidFill>
                <a:latin typeface="Arial" pitchFamily="34"/>
                <a:cs typeface="Arial" pitchFamily="34"/>
              </a:defRPr>
            </a:lvl4pPr>
            <a:lvl5pPr marL="2057400" lvl="4" indent="-228600" algn="l" rtl="0" eaLnBrk="0" fontAlgn="base" hangingPunct="0">
              <a:spcBef>
                <a:spcPts val="500"/>
              </a:spcBef>
              <a:spcAft>
                <a:spcPct val="0"/>
              </a:spcAft>
              <a:buSzPct val="100000"/>
              <a:buFont typeface="Arial" panose="020B0604020202020204" pitchFamily="34" charset="0"/>
              <a:buChar char="»"/>
              <a:defRPr lang="en-US" sz="2000" kern="1200">
                <a:solidFill>
                  <a:srgbClr val="000000"/>
                </a:solidFill>
                <a:latin typeface="Arial" pitchFamily="34"/>
                <a:cs typeface="Arial" pitchFamily="34"/>
              </a:defRPr>
            </a:lvl5pPr>
            <a:lvl6pPr marL="25146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6pPr>
            <a:lvl7pPr marL="29718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7pPr>
            <a:lvl8pPr marL="34290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8pPr>
            <a:lvl9pPr marL="3886200" indent="-228600" algn="l" rtl="0"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9pPr>
          </a:lstStyle>
          <a:p>
            <a:pPr algn="just" defTabSz="914400"/>
            <a:endParaRPr lang="it-IT" altLang="it-IT" sz="2000" dirty="0">
              <a:latin typeface="Tahoma" panose="020B0604030504040204" pitchFamily="34" charset="0"/>
              <a:ea typeface="Tahoma" panose="020B0604030504040204" pitchFamily="34" charset="0"/>
              <a:cs typeface="Tahoma" panose="020B0604030504040204" pitchFamily="34" charset="0"/>
            </a:endParaRPr>
          </a:p>
          <a:p>
            <a:pPr marL="0" indent="0" algn="just" defTabSz="914400">
              <a:buNone/>
            </a:pPr>
            <a:r>
              <a:rPr lang="it-IT" altLang="it-IT" sz="2400" b="1" dirty="0" err="1">
                <a:latin typeface="Tahoma" panose="020B0604030504040204" pitchFamily="34" charset="0"/>
                <a:ea typeface="Tahoma" panose="020B0604030504040204" pitchFamily="34" charset="0"/>
                <a:cs typeface="Tahoma" panose="020B0604030504040204" pitchFamily="34" charset="0"/>
              </a:rPr>
              <a:t>DGR</a:t>
            </a:r>
            <a:r>
              <a:rPr lang="it-IT" altLang="it-IT" sz="2400" b="1" dirty="0">
                <a:latin typeface="Tahoma" panose="020B0604030504040204" pitchFamily="34" charset="0"/>
                <a:ea typeface="Tahoma" panose="020B0604030504040204" pitchFamily="34" charset="0"/>
                <a:cs typeface="Tahoma" panose="020B0604030504040204" pitchFamily="34" charset="0"/>
              </a:rPr>
              <a:t> 4317/2021</a:t>
            </a:r>
          </a:p>
          <a:p>
            <a:pPr marL="0" indent="0" algn="just" defTabSz="914400">
              <a:buNone/>
            </a:pPr>
            <a:endParaRPr lang="it-IT" altLang="it-IT"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75049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272761" y="1054242"/>
            <a:ext cx="8428355" cy="6617196"/>
          </a:xfrm>
          <a:prstGeom prst="rect">
            <a:avLst/>
          </a:prstGeom>
        </p:spPr>
        <p:txBody>
          <a:bodyPr wrap="square">
            <a:spAutoFit/>
          </a:bodyPr>
          <a:lstStyle/>
          <a:p>
            <a:pPr algn="ctr"/>
            <a:endParaRPr lang="it-IT" sz="800" dirty="0"/>
          </a:p>
          <a:p>
            <a:pPr marL="285750" indent="-285750" algn="just" fontAlgn="base">
              <a:buFont typeface="Arial" panose="020B0604020202020204" pitchFamily="34" charset="0"/>
              <a:buChar char="•"/>
            </a:pPr>
            <a:r>
              <a:rPr lang="it-IT" sz="1600" dirty="0"/>
              <a:t>Esclude dall’ambito di applicazione della </a:t>
            </a:r>
            <a:r>
              <a:rPr lang="it-IT" sz="1600" dirty="0" err="1"/>
              <a:t>L.R</a:t>
            </a:r>
            <a:r>
              <a:rPr lang="it-IT" sz="1600" dirty="0"/>
              <a:t>. 33/2015 gli </a:t>
            </a:r>
            <a:r>
              <a:rPr lang="it-IT" sz="1600" b="1" dirty="0"/>
              <a:t>interventi privi di rilevanza nei riguardi della pubblica incolumità a fini sismici </a:t>
            </a:r>
            <a:r>
              <a:rPr lang="it-IT" sz="1600" dirty="0"/>
              <a:t>dichiarati dal progettista abilitato, con il supporto di idonei elaborati tecnici e nel contesto dell'asseverazione che accompagna il titolo abilitativo all'intervento edilizio;</a:t>
            </a:r>
          </a:p>
          <a:p>
            <a:pPr marL="285750" indent="-285750" algn="just" fontAlgn="base">
              <a:buFont typeface="Arial" panose="020B0604020202020204" pitchFamily="34" charset="0"/>
              <a:buChar char="•"/>
            </a:pPr>
            <a:endParaRPr lang="it-IT" sz="800" dirty="0"/>
          </a:p>
          <a:p>
            <a:pPr marL="285750" indent="-285750" algn="just" fontAlgn="base">
              <a:buFont typeface="Arial" panose="020B0604020202020204" pitchFamily="34" charset="0"/>
              <a:buChar char="•"/>
            </a:pPr>
            <a:r>
              <a:rPr lang="it-IT" sz="1600" dirty="0"/>
              <a:t>Prevede per gli interventi privi di rilevanza nei riguardi della pubblica incolumità a fini sismici, asseverati dal progettista abilitato come rientranti in tale tipologia, la validità del titolo abilitativo all'intervento edilizio, corredato dall'asseverazione del progettista, anche agli effetti del preavviso di cui all'articolo 93 del d.p.r. 380/2001.</a:t>
            </a:r>
          </a:p>
          <a:p>
            <a:pPr marL="285750" indent="-285750" algn="just" fontAlgn="base">
              <a:buFont typeface="Arial" panose="020B0604020202020204" pitchFamily="34" charset="0"/>
              <a:buChar char="•"/>
            </a:pPr>
            <a:endParaRPr lang="it-IT" sz="800" dirty="0"/>
          </a:p>
          <a:p>
            <a:pPr marL="285750" indent="-285750" algn="just" fontAlgn="base">
              <a:buFont typeface="Arial" panose="020B0604020202020204" pitchFamily="34" charset="0"/>
              <a:buChar char="•"/>
            </a:pPr>
            <a:r>
              <a:rPr lang="it-IT" sz="1600" dirty="0"/>
              <a:t>Prevede l’adeguamento regionale alle Linee guida approvate con decreto del Ministero delle Infrastrutture e dei Trasporti del 30 aprile 2020;</a:t>
            </a:r>
          </a:p>
          <a:p>
            <a:pPr marL="285750" indent="-285750" algn="just" fontAlgn="base">
              <a:buFont typeface="Arial" panose="020B0604020202020204" pitchFamily="34" charset="0"/>
              <a:buChar char="•"/>
            </a:pPr>
            <a:endParaRPr lang="it-IT" sz="800" dirty="0"/>
          </a:p>
          <a:p>
            <a:pPr marL="285750" indent="-285750" algn="just" fontAlgn="base">
              <a:buFont typeface="Arial" panose="020B0604020202020204" pitchFamily="34" charset="0"/>
              <a:buChar char="•"/>
            </a:pPr>
            <a:r>
              <a:rPr lang="it-IT" sz="1600" dirty="0"/>
              <a:t>Introduce la definizione delle procedure di controllo degli interventi privi di rilevanza nei riguardi della pubblica incolumità;</a:t>
            </a:r>
          </a:p>
          <a:p>
            <a:pPr algn="just" fontAlgn="base"/>
            <a:endParaRPr lang="it-IT" sz="800" dirty="0"/>
          </a:p>
          <a:p>
            <a:pPr marL="285750" indent="-285750" algn="just" fontAlgn="base">
              <a:buFont typeface="Arial" panose="020B0604020202020204" pitchFamily="34" charset="0"/>
              <a:buChar char="•"/>
            </a:pPr>
            <a:r>
              <a:rPr lang="it-IT" sz="1600" dirty="0"/>
              <a:t>Prevede la disapplicazione delle disposizioni della </a:t>
            </a:r>
            <a:r>
              <a:rPr lang="it-IT" sz="1600" dirty="0" err="1"/>
              <a:t>L.R</a:t>
            </a:r>
            <a:r>
              <a:rPr lang="it-IT" sz="1600" dirty="0"/>
              <a:t>. 33/2015 e dei relativi provvedimenti attuativi incompatibili con la normativa statale sopravvenuta in materia di vigilanza in zone sismiche;</a:t>
            </a:r>
          </a:p>
          <a:p>
            <a:pPr marL="285750" indent="-285750" algn="just" fontAlgn="base">
              <a:buFont typeface="Arial" panose="020B0604020202020204" pitchFamily="34" charset="0"/>
              <a:buChar char="•"/>
            </a:pPr>
            <a:endParaRPr lang="it-IT" dirty="0"/>
          </a:p>
          <a:p>
            <a:pPr marL="342900" indent="-342900" algn="just" fontAlgn="base">
              <a:buFontTx/>
              <a:buChar char="-"/>
            </a:pPr>
            <a:endParaRPr lang="it-IT" sz="2000" dirty="0"/>
          </a:p>
          <a:p>
            <a:pPr algn="just" fontAlgn="base"/>
            <a:endParaRPr lang="it-IT" sz="1400" dirty="0"/>
          </a:p>
          <a:p>
            <a:pPr marL="342900" indent="-342900" algn="just" fontAlgn="base">
              <a:buFontTx/>
              <a:buChar char="-"/>
            </a:pPr>
            <a:endParaRPr lang="it-IT" sz="1400" dirty="0"/>
          </a:p>
          <a:p>
            <a:pPr marL="342900" indent="-342900" algn="just" fontAlgn="base">
              <a:buFontTx/>
              <a:buChar char="-"/>
            </a:pPr>
            <a:endParaRPr lang="it-IT" sz="1400" dirty="0"/>
          </a:p>
          <a:p>
            <a:pPr marL="342900" indent="-342900" algn="just" fontAlgn="base">
              <a:buFontTx/>
              <a:buChar char="-"/>
            </a:pPr>
            <a:endParaRPr lang="it-IT" sz="1400" dirty="0"/>
          </a:p>
          <a:p>
            <a:pPr marL="342900" indent="-342900" algn="just" fontAlgn="base">
              <a:buFontTx/>
              <a:buChar char="-"/>
            </a:pPr>
            <a:endParaRPr lang="it-IT" sz="1400" dirty="0"/>
          </a:p>
          <a:p>
            <a:pPr marL="285750" indent="-285750" algn="just">
              <a:buFont typeface="Arial" panose="020B0604020202020204" pitchFamily="34" charset="0"/>
              <a:buChar char="•"/>
            </a:pPr>
            <a:endParaRPr lang="it-IT" sz="1400" dirty="0"/>
          </a:p>
          <a:p>
            <a:pPr algn="just"/>
            <a:endParaRPr lang="it-IT" sz="1400" dirty="0"/>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22542" y="412460"/>
            <a:ext cx="7843519" cy="512573"/>
          </a:xfrm>
        </p:spPr>
        <p:txBody>
          <a:bodyPr>
            <a:noAutofit/>
          </a:bodyPr>
          <a:lstStyle/>
          <a:p>
            <a:pPr algn="ctr"/>
            <a:r>
              <a:rPr lang="it-IT" altLang="it-IT" sz="2400" dirty="0"/>
              <a:t>A cosa risponde l’art. 5 della </a:t>
            </a:r>
            <a:r>
              <a:rPr lang="it-IT" altLang="it-IT" sz="2400" dirty="0" err="1"/>
              <a:t>L.R</a:t>
            </a:r>
            <a:r>
              <a:rPr lang="it-IT" altLang="it-IT" sz="2400" dirty="0"/>
              <a:t>. 20/2020</a:t>
            </a:r>
            <a:br>
              <a:rPr lang="it-IT" sz="1900" dirty="0"/>
            </a:br>
            <a:br>
              <a:rPr lang="it-IT" sz="2400" u="sng" dirty="0"/>
            </a:br>
            <a:endParaRPr lang="it-IT" dirty="0"/>
          </a:p>
        </p:txBody>
      </p:sp>
      <p:pic>
        <p:nvPicPr>
          <p:cNvPr id="5" name="Immagine 4"/>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09267" y="5572785"/>
            <a:ext cx="1609725" cy="6546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67977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609267" y="1234453"/>
            <a:ext cx="8266376" cy="5047536"/>
          </a:xfrm>
          <a:prstGeom prst="rect">
            <a:avLst/>
          </a:prstGeom>
        </p:spPr>
        <p:txBody>
          <a:bodyPr wrap="square">
            <a:spAutoFit/>
          </a:bodyPr>
          <a:lstStyle/>
          <a:p>
            <a:pPr algn="ctr"/>
            <a:endParaRPr lang="it-IT" sz="2400" dirty="0"/>
          </a:p>
          <a:p>
            <a:pPr algn="just" fontAlgn="base"/>
            <a:r>
              <a:rPr lang="it-IT" dirty="0">
                <a:latin typeface="+mj-lt"/>
              </a:rPr>
              <a:t>Assicura l’adeguamento alle Linee guida approvate con decreto del Ministero delle Infrastrutture e dei Trasporti del 30 aprile 2020, mediante:</a:t>
            </a:r>
          </a:p>
          <a:p>
            <a:pPr marL="285750" indent="-285750" fontAlgn="base">
              <a:buFontTx/>
              <a:buChar char="-"/>
            </a:pPr>
            <a:endParaRPr lang="it-IT" dirty="0">
              <a:latin typeface="+mj-lt"/>
            </a:endParaRPr>
          </a:p>
          <a:p>
            <a:pPr marL="342900" indent="-342900" fontAlgn="base">
              <a:buFont typeface="+mj-lt"/>
              <a:buAutoNum type="arabicPeriod"/>
            </a:pPr>
            <a:r>
              <a:rPr lang="it-IT" dirty="0">
                <a:latin typeface="+mj-lt"/>
              </a:rPr>
              <a:t>individuazione delle </a:t>
            </a:r>
            <a:r>
              <a:rPr lang="it-IT" b="1" dirty="0">
                <a:latin typeface="+mj-lt"/>
              </a:rPr>
              <a:t>varianti di carattere non sostanziale</a:t>
            </a:r>
            <a:r>
              <a:rPr lang="it-IT" dirty="0">
                <a:latin typeface="+mj-lt"/>
              </a:rPr>
              <a:t> per le quali non occorre il preavviso di cui all'articolo 93 (Allegato D);</a:t>
            </a:r>
          </a:p>
          <a:p>
            <a:pPr marL="342900" indent="-342900" fontAlgn="base">
              <a:buFont typeface="+mj-lt"/>
              <a:buAutoNum type="arabicPeriod"/>
            </a:pPr>
            <a:endParaRPr lang="it-IT" dirty="0">
              <a:latin typeface="+mj-lt"/>
            </a:endParaRPr>
          </a:p>
          <a:p>
            <a:pPr marL="342900" indent="-342900" fontAlgn="base">
              <a:buFont typeface="+mj-lt"/>
              <a:buAutoNum type="arabicPeriod"/>
            </a:pPr>
            <a:r>
              <a:rPr lang="it-IT" dirty="0">
                <a:latin typeface="+mj-lt"/>
              </a:rPr>
              <a:t>individuazione degli interventi di cui al comma 1, art. 94 bis del </a:t>
            </a:r>
            <a:r>
              <a:rPr lang="it-IT" dirty="0" err="1">
                <a:latin typeface="+mj-lt"/>
              </a:rPr>
              <a:t>DPR</a:t>
            </a:r>
            <a:r>
              <a:rPr lang="it-IT" dirty="0">
                <a:latin typeface="+mj-lt"/>
              </a:rPr>
              <a:t> 380/2001:</a:t>
            </a:r>
          </a:p>
          <a:p>
            <a:pPr marL="285750" indent="-285750" fontAlgn="base">
              <a:buFontTx/>
              <a:buChar char="-"/>
            </a:pPr>
            <a:endParaRPr lang="it-IT" sz="800" dirty="0">
              <a:latin typeface="+mj-lt"/>
            </a:endParaRPr>
          </a:p>
          <a:p>
            <a:pPr marL="625475" lvl="1" indent="-268288" fontAlgn="base">
              <a:buFont typeface="Arial" panose="020B0604020202020204" pitchFamily="34" charset="0"/>
              <a:buChar char="•"/>
            </a:pPr>
            <a:r>
              <a:rPr lang="it-IT" dirty="0">
                <a:latin typeface="+mj-lt"/>
              </a:rPr>
              <a:t>a) </a:t>
            </a:r>
            <a:r>
              <a:rPr lang="it-IT" b="1" dirty="0">
                <a:latin typeface="+mj-lt"/>
              </a:rPr>
              <a:t>rilevanti </a:t>
            </a:r>
            <a:r>
              <a:rPr lang="it-IT" dirty="0">
                <a:latin typeface="+mj-lt"/>
              </a:rPr>
              <a:t>nei riguardi della pubblica incolumità (Allegato A);</a:t>
            </a:r>
          </a:p>
          <a:p>
            <a:pPr marL="625475" lvl="1" indent="-268288" fontAlgn="base">
              <a:buFont typeface="Arial" panose="020B0604020202020204" pitchFamily="34" charset="0"/>
              <a:buChar char="•"/>
            </a:pPr>
            <a:r>
              <a:rPr lang="it-IT" dirty="0">
                <a:latin typeface="+mj-lt"/>
              </a:rPr>
              <a:t>b) </a:t>
            </a:r>
            <a:r>
              <a:rPr lang="it-IT" b="1" dirty="0">
                <a:latin typeface="+mj-lt"/>
              </a:rPr>
              <a:t>di minore rilevanza </a:t>
            </a:r>
            <a:r>
              <a:rPr lang="it-IT" dirty="0">
                <a:latin typeface="+mj-lt"/>
              </a:rPr>
              <a:t>nei riguardi della pubblica incolumità (Allegato B);</a:t>
            </a:r>
          </a:p>
          <a:p>
            <a:pPr marL="625475" lvl="1" indent="-268288" fontAlgn="base">
              <a:buFont typeface="Arial" panose="020B0604020202020204" pitchFamily="34" charset="0"/>
              <a:buChar char="•"/>
            </a:pPr>
            <a:r>
              <a:rPr lang="it-IT" dirty="0">
                <a:latin typeface="+mj-lt"/>
              </a:rPr>
              <a:t>c) </a:t>
            </a:r>
            <a:r>
              <a:rPr lang="it-IT" b="1" dirty="0">
                <a:latin typeface="+mj-lt"/>
              </a:rPr>
              <a:t>privi di rilevanza </a:t>
            </a:r>
            <a:r>
              <a:rPr lang="it-IT" dirty="0">
                <a:latin typeface="+mj-lt"/>
              </a:rPr>
              <a:t>nei riguardi della pubblica incolumità (Allegato C);</a:t>
            </a:r>
          </a:p>
          <a:p>
            <a:pPr fontAlgn="base"/>
            <a:endParaRPr lang="it-IT" sz="1600" dirty="0"/>
          </a:p>
          <a:p>
            <a:pPr fontAlgn="base"/>
            <a:endParaRPr lang="it-IT" sz="2400" dirty="0"/>
          </a:p>
          <a:p>
            <a:pPr fontAlgn="base"/>
            <a:endParaRPr lang="it-IT" sz="2400" dirty="0"/>
          </a:p>
          <a:p>
            <a:pPr marL="285750" indent="-285750" algn="just">
              <a:buFont typeface="Arial" panose="020B0604020202020204" pitchFamily="34" charset="0"/>
              <a:buChar char="•"/>
            </a:pPr>
            <a:endParaRPr lang="it-IT" dirty="0"/>
          </a:p>
          <a:p>
            <a:pPr algn="just"/>
            <a:endParaRPr lang="it-IT" sz="1000" dirty="0"/>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646376"/>
            <a:ext cx="7843519" cy="944880"/>
          </a:xfrm>
        </p:spPr>
        <p:txBody>
          <a:bodyPr>
            <a:noAutofit/>
          </a:bodyPr>
          <a:lstStyle/>
          <a:p>
            <a:pPr algn="ctr"/>
            <a:r>
              <a:rPr lang="it-IT" altLang="it-IT" sz="2400" dirty="0"/>
              <a:t>A cosa risponde la </a:t>
            </a:r>
            <a:r>
              <a:rPr lang="it-IT" altLang="it-IT" sz="2400" dirty="0" err="1"/>
              <a:t>DGR</a:t>
            </a:r>
            <a:r>
              <a:rPr lang="it-IT" altLang="it-IT" sz="2400" dirty="0"/>
              <a:t> 4317/2021</a:t>
            </a:r>
            <a:br>
              <a:rPr lang="it-IT" sz="1900" dirty="0"/>
            </a:br>
            <a:br>
              <a:rPr lang="it-IT" sz="2400" u="sng" dirty="0"/>
            </a:br>
            <a:endParaRPr lang="it-IT" dirty="0"/>
          </a:p>
        </p:txBody>
      </p:sp>
      <p:pic>
        <p:nvPicPr>
          <p:cNvPr id="5" name="Immagine 4"/>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09267" y="5572785"/>
            <a:ext cx="1609725" cy="654685"/>
          </a:xfrm>
          <a:prstGeom prst="rect">
            <a:avLst/>
          </a:prstGeom>
          <a:ln>
            <a:noFill/>
          </a:ln>
          <a:extLst>
            <a:ext uri="{53640926-AAD7-44D8-BBD7-CCE9431645EC}">
              <a14:shadowObscured xmlns:a14="http://schemas.microsoft.com/office/drawing/2010/main"/>
            </a:ext>
          </a:extLst>
        </p:spPr>
      </p:pic>
      <p:sp>
        <p:nvSpPr>
          <p:cNvPr id="2" name="Gallone 1"/>
          <p:cNvSpPr/>
          <p:nvPr/>
        </p:nvSpPr>
        <p:spPr>
          <a:xfrm>
            <a:off x="368242" y="2431667"/>
            <a:ext cx="241025" cy="332798"/>
          </a:xfrm>
          <a:prstGeom prst="chevron">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6" name="Gallone 5"/>
          <p:cNvSpPr/>
          <p:nvPr/>
        </p:nvSpPr>
        <p:spPr>
          <a:xfrm>
            <a:off x="389431" y="3249223"/>
            <a:ext cx="241025" cy="332798"/>
          </a:xfrm>
          <a:prstGeom prst="chevron">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694836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609267" y="1136427"/>
            <a:ext cx="7765452" cy="4431983"/>
          </a:xfrm>
          <a:prstGeom prst="rect">
            <a:avLst/>
          </a:prstGeom>
        </p:spPr>
        <p:txBody>
          <a:bodyPr wrap="square">
            <a:spAutoFit/>
          </a:bodyPr>
          <a:lstStyle/>
          <a:p>
            <a:pPr algn="ctr"/>
            <a:endParaRPr lang="it-IT" sz="2000" dirty="0"/>
          </a:p>
          <a:p>
            <a:pPr algn="just" fontAlgn="base"/>
            <a:r>
              <a:rPr lang="it-IT" dirty="0"/>
              <a:t>3. Definisce la</a:t>
            </a:r>
            <a:r>
              <a:rPr lang="it-IT" b="1" dirty="0"/>
              <a:t> procedura semplificata </a:t>
            </a:r>
            <a:r>
              <a:rPr lang="it-IT" dirty="0"/>
              <a:t>di presentazione del preavviso scritto di cui dall’art. 93 del </a:t>
            </a:r>
            <a:r>
              <a:rPr lang="it-IT" dirty="0" err="1"/>
              <a:t>DPR</a:t>
            </a:r>
            <a:r>
              <a:rPr lang="it-IT" dirty="0"/>
              <a:t> 380/2001 per gli interventi privi di rilevanza nei riguardi della pubblica incolumità, introdotta dalla </a:t>
            </a:r>
            <a:r>
              <a:rPr lang="it-IT" dirty="0" err="1"/>
              <a:t>LR</a:t>
            </a:r>
            <a:r>
              <a:rPr lang="it-IT" dirty="0"/>
              <a:t> 20/2020. </a:t>
            </a:r>
          </a:p>
          <a:p>
            <a:pPr algn="just" fontAlgn="base"/>
            <a:r>
              <a:rPr lang="it-IT" dirty="0"/>
              <a:t>Per tale tipologia di interventi, il titolo abilitativo all'intervento edilizio, corredato dall’asseverazione di cui all’allegato F della stessa </a:t>
            </a:r>
            <a:r>
              <a:rPr lang="it-IT" dirty="0" err="1"/>
              <a:t>DGR</a:t>
            </a:r>
            <a:r>
              <a:rPr lang="it-IT" dirty="0"/>
              <a:t>, ha validità anche agli effetti del preavviso di cui all’art. 93 del </a:t>
            </a:r>
            <a:r>
              <a:rPr lang="it-IT" dirty="0" err="1"/>
              <a:t>DPR</a:t>
            </a:r>
            <a:r>
              <a:rPr lang="it-IT" dirty="0"/>
              <a:t> 380/2001. </a:t>
            </a:r>
          </a:p>
          <a:p>
            <a:pPr algn="just" fontAlgn="base"/>
            <a:endParaRPr lang="it-IT" dirty="0"/>
          </a:p>
          <a:p>
            <a:pPr algn="just" fontAlgn="base"/>
            <a:r>
              <a:rPr lang="it-IT" dirty="0"/>
              <a:t>Pertanto, </a:t>
            </a:r>
            <a:r>
              <a:rPr lang="it-IT" b="1" dirty="0"/>
              <a:t>non è più necessario presentare la comunicazione di deposito sismico attraverso il portale Procedimenti-Sismica</a:t>
            </a:r>
            <a:r>
              <a:rPr lang="it-IT" dirty="0"/>
              <a:t> di Regione Lombardia ed i portali interoperabili in uso presso le amministrazioni comunali, ai sensi della </a:t>
            </a:r>
            <a:r>
              <a:rPr lang="it-IT" dirty="0" err="1"/>
              <a:t>LR</a:t>
            </a:r>
            <a:r>
              <a:rPr lang="it-IT" dirty="0"/>
              <a:t> 33/2015 e della </a:t>
            </a:r>
            <a:r>
              <a:rPr lang="it-IT" dirty="0" err="1"/>
              <a:t>DGR</a:t>
            </a:r>
            <a:r>
              <a:rPr lang="it-IT" dirty="0"/>
              <a:t> 5001/2016.</a:t>
            </a:r>
          </a:p>
          <a:p>
            <a:pPr marL="285750" indent="-285750" algn="just">
              <a:buFont typeface="Arial" panose="020B0604020202020204" pitchFamily="34" charset="0"/>
              <a:buChar char="•"/>
            </a:pPr>
            <a:endParaRPr lang="it-IT" dirty="0"/>
          </a:p>
          <a:p>
            <a:pPr algn="just"/>
            <a:endParaRPr lang="it-IT" sz="1000" dirty="0"/>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406038"/>
            <a:ext cx="7843519" cy="480675"/>
          </a:xfrm>
        </p:spPr>
        <p:txBody>
          <a:bodyPr>
            <a:noAutofit/>
          </a:bodyPr>
          <a:lstStyle/>
          <a:p>
            <a:pPr algn="ctr"/>
            <a:r>
              <a:rPr lang="it-IT" altLang="it-IT" sz="2400" dirty="0"/>
              <a:t>A cosa risponde la </a:t>
            </a:r>
            <a:r>
              <a:rPr lang="it-IT" altLang="it-IT" sz="2400" dirty="0" err="1"/>
              <a:t>DGR</a:t>
            </a:r>
            <a:r>
              <a:rPr lang="it-IT" altLang="it-IT" sz="2400" dirty="0"/>
              <a:t> 4317/2021</a:t>
            </a:r>
            <a:br>
              <a:rPr lang="it-IT" sz="1900" dirty="0"/>
            </a:br>
            <a:br>
              <a:rPr lang="it-IT" sz="2400" u="sng" dirty="0"/>
            </a:br>
            <a:endParaRPr lang="it-IT" dirty="0"/>
          </a:p>
        </p:txBody>
      </p:sp>
      <p:pic>
        <p:nvPicPr>
          <p:cNvPr id="5" name="Immagine 4"/>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09267" y="5568410"/>
            <a:ext cx="1609725" cy="654685"/>
          </a:xfrm>
          <a:prstGeom prst="rect">
            <a:avLst/>
          </a:prstGeom>
          <a:ln>
            <a:noFill/>
          </a:ln>
          <a:extLst>
            <a:ext uri="{53640926-AAD7-44D8-BBD7-CCE9431645EC}">
              <a14:shadowObscured xmlns:a14="http://schemas.microsoft.com/office/drawing/2010/main"/>
            </a:ext>
          </a:extLst>
        </p:spPr>
      </p:pic>
      <p:sp>
        <p:nvSpPr>
          <p:cNvPr id="6" name="Gallone 5"/>
          <p:cNvSpPr/>
          <p:nvPr/>
        </p:nvSpPr>
        <p:spPr>
          <a:xfrm>
            <a:off x="368242" y="1485365"/>
            <a:ext cx="241025" cy="332798"/>
          </a:xfrm>
          <a:prstGeom prst="chevron">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14106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21">
            <a:extLst>
              <a:ext uri="{FF2B5EF4-FFF2-40B4-BE49-F238E27FC236}">
                <a16:creationId xmlns:a16="http://schemas.microsoft.com/office/drawing/2014/main" id="{CE4EC592-4EE6-49ED-BE81-9F93A9D3D966}"/>
              </a:ext>
            </a:extLst>
          </p:cNvPr>
          <p:cNvSpPr/>
          <p:nvPr/>
        </p:nvSpPr>
        <p:spPr>
          <a:xfrm>
            <a:off x="765354" y="1688453"/>
            <a:ext cx="7475065" cy="2769989"/>
          </a:xfrm>
          <a:prstGeom prst="rect">
            <a:avLst/>
          </a:prstGeom>
        </p:spPr>
        <p:txBody>
          <a:bodyPr wrap="square">
            <a:spAutoFit/>
          </a:bodyPr>
          <a:lstStyle/>
          <a:p>
            <a:pPr algn="ctr"/>
            <a:endParaRPr lang="it-IT" sz="2400" dirty="0"/>
          </a:p>
          <a:p>
            <a:pPr algn="just" fontAlgn="base"/>
            <a:r>
              <a:rPr lang="it-IT" dirty="0"/>
              <a:t>4.  </a:t>
            </a:r>
            <a:r>
              <a:rPr lang="it-IT" sz="2000" dirty="0"/>
              <a:t>Modifica la “Relazione Tecnica Asseverazione Unica” della Modulistica Edilizia Unificata e Standardizzata </a:t>
            </a:r>
            <a:r>
              <a:rPr lang="it-IT" sz="2000" i="1" dirty="0"/>
              <a:t>(si passa da 4 punti a 7 punti con introduzione punti per Interventi privi di rilevanza e Varianti sostanziali)</a:t>
            </a:r>
            <a:r>
              <a:rPr lang="it-IT" sz="2000" dirty="0"/>
              <a:t>, approvata con </a:t>
            </a:r>
            <a:r>
              <a:rPr lang="it-IT" sz="2000" dirty="0" err="1"/>
              <a:t>DGR</a:t>
            </a:r>
            <a:r>
              <a:rPr lang="it-IT" sz="2000" dirty="0"/>
              <a:t> del 12 novembre 2018, n. 784 e aggiornata con decreto </a:t>
            </a:r>
            <a:r>
              <a:rPr lang="it-IT" sz="2000" dirty="0" err="1"/>
              <a:t>d.s</a:t>
            </a:r>
            <a:r>
              <a:rPr lang="it-IT" sz="2000" dirty="0"/>
              <a:t>. del 19/02/2020, n. 2018, per implementare il preavviso in forma semplificata di cui al punto precedente.</a:t>
            </a:r>
          </a:p>
          <a:p>
            <a:pPr algn="just"/>
            <a:endParaRPr lang="it-IT" sz="1000" dirty="0"/>
          </a:p>
        </p:txBody>
      </p:sp>
      <p:sp>
        <p:nvSpPr>
          <p:cNvPr id="4"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518785"/>
            <a:ext cx="7843519" cy="569776"/>
          </a:xfrm>
        </p:spPr>
        <p:txBody>
          <a:bodyPr>
            <a:noAutofit/>
          </a:bodyPr>
          <a:lstStyle/>
          <a:p>
            <a:pPr algn="ctr"/>
            <a:r>
              <a:rPr lang="it-IT" altLang="it-IT" sz="2400" dirty="0"/>
              <a:t>A cosa risponde la </a:t>
            </a:r>
            <a:r>
              <a:rPr lang="it-IT" altLang="it-IT" sz="2400" dirty="0" err="1"/>
              <a:t>DGR</a:t>
            </a:r>
            <a:r>
              <a:rPr lang="it-IT" altLang="it-IT" sz="2400" dirty="0"/>
              <a:t> 4317/2021</a:t>
            </a:r>
            <a:br>
              <a:rPr lang="it-IT" sz="1900" dirty="0"/>
            </a:br>
            <a:br>
              <a:rPr lang="it-IT" sz="2400" u="sng" dirty="0"/>
            </a:br>
            <a:endParaRPr lang="it-IT" dirty="0"/>
          </a:p>
        </p:txBody>
      </p:sp>
      <p:pic>
        <p:nvPicPr>
          <p:cNvPr id="6" name="Immagine 5"/>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30532" y="5641583"/>
            <a:ext cx="1609725" cy="654685"/>
          </a:xfrm>
          <a:prstGeom prst="rect">
            <a:avLst/>
          </a:prstGeom>
          <a:ln>
            <a:noFill/>
          </a:ln>
          <a:extLst>
            <a:ext uri="{53640926-AAD7-44D8-BBD7-CCE9431645EC}">
              <a14:shadowObscured xmlns:a14="http://schemas.microsoft.com/office/drawing/2010/main"/>
            </a:ext>
          </a:extLst>
        </p:spPr>
      </p:pic>
      <p:sp>
        <p:nvSpPr>
          <p:cNvPr id="5" name="Freccia in giù 4"/>
          <p:cNvSpPr/>
          <p:nvPr/>
        </p:nvSpPr>
        <p:spPr>
          <a:xfrm>
            <a:off x="3976576" y="4873771"/>
            <a:ext cx="1052623" cy="109515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Gallone 7"/>
          <p:cNvSpPr/>
          <p:nvPr/>
        </p:nvSpPr>
        <p:spPr>
          <a:xfrm>
            <a:off x="477901" y="2098869"/>
            <a:ext cx="241025" cy="332798"/>
          </a:xfrm>
          <a:prstGeom prst="chevron">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282977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469" y="1358382"/>
            <a:ext cx="7995061" cy="2502029"/>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469" y="3860414"/>
            <a:ext cx="8007762" cy="800141"/>
          </a:xfrm>
          <a:prstGeom prst="rect">
            <a:avLst/>
          </a:prstGeo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36" y="4660543"/>
            <a:ext cx="8026813" cy="692186"/>
          </a:xfrm>
          <a:prstGeom prst="rect">
            <a:avLst/>
          </a:prstGeom>
        </p:spPr>
      </p:pic>
      <p:sp>
        <p:nvSpPr>
          <p:cNvPr id="10"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518785"/>
            <a:ext cx="7843519" cy="569776"/>
          </a:xfrm>
        </p:spPr>
        <p:txBody>
          <a:bodyPr>
            <a:noAutofit/>
          </a:bodyPr>
          <a:lstStyle/>
          <a:p>
            <a:pPr algn="ctr"/>
            <a:r>
              <a:rPr lang="it-IT" altLang="it-IT" sz="2400" dirty="0"/>
              <a:t>Nuova sez. 12.1 Aspetti sismici</a:t>
            </a:r>
            <a:endParaRPr lang="it-IT" dirty="0"/>
          </a:p>
        </p:txBody>
      </p:sp>
      <p:pic>
        <p:nvPicPr>
          <p:cNvPr id="11" name="Immagine 10"/>
          <p:cNvPicPr/>
          <p:nvPr/>
        </p:nvPicPr>
        <p:blipFill rotWithShape="1">
          <a:blip r:embed="rId5">
            <a:extLst>
              <a:ext uri="{28A0092B-C50C-407E-A947-70E740481C1C}">
                <a14:useLocalDpi xmlns:a14="http://schemas.microsoft.com/office/drawing/2010/main" val="0"/>
              </a:ext>
            </a:extLst>
          </a:blip>
          <a:srcRect l="13109" t="6839" r="11803" b="15601"/>
          <a:stretch/>
        </p:blipFill>
        <p:spPr bwMode="auto">
          <a:xfrm>
            <a:off x="657376" y="5540705"/>
            <a:ext cx="1609725" cy="654685"/>
          </a:xfrm>
          <a:prstGeom prst="rect">
            <a:avLst/>
          </a:prstGeom>
          <a:ln>
            <a:noFill/>
          </a:ln>
          <a:extLst>
            <a:ext uri="{53640926-AAD7-44D8-BBD7-CCE9431645EC}">
              <a14:shadowObscured xmlns:a14="http://schemas.microsoft.com/office/drawing/2010/main"/>
            </a:ext>
          </a:extLst>
        </p:spPr>
      </p:pic>
      <p:sp>
        <p:nvSpPr>
          <p:cNvPr id="12" name="Freccia in giù 11"/>
          <p:cNvSpPr/>
          <p:nvPr/>
        </p:nvSpPr>
        <p:spPr>
          <a:xfrm>
            <a:off x="3981538" y="5635256"/>
            <a:ext cx="712382" cy="69111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33495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189" y="1014196"/>
            <a:ext cx="8020462" cy="1320868"/>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240" y="2335064"/>
            <a:ext cx="8001411" cy="1530429"/>
          </a:xfrm>
          <a:prstGeom prst="rect">
            <a:avLst/>
          </a:prstGeo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838" y="3865493"/>
            <a:ext cx="8026813" cy="1549480"/>
          </a:xfrm>
          <a:prstGeom prst="rect">
            <a:avLst/>
          </a:prstGeom>
        </p:spPr>
      </p:pic>
      <p:sp>
        <p:nvSpPr>
          <p:cNvPr id="7" name="Titolo 5">
            <a:extLst>
              <a:ext uri="{FF2B5EF4-FFF2-40B4-BE49-F238E27FC236}">
                <a16:creationId xmlns:a16="http://schemas.microsoft.com/office/drawing/2014/main" id="{64987CD6-373F-4B77-967A-D2A8B25B5D6B}"/>
              </a:ext>
            </a:extLst>
          </p:cNvPr>
          <p:cNvSpPr>
            <a:spLocks noGrp="1"/>
          </p:cNvSpPr>
          <p:nvPr>
            <p:ph type="ctrTitle"/>
          </p:nvPr>
        </p:nvSpPr>
        <p:spPr>
          <a:xfrm>
            <a:off x="772161" y="420942"/>
            <a:ext cx="7843519" cy="569776"/>
          </a:xfrm>
        </p:spPr>
        <p:txBody>
          <a:bodyPr>
            <a:noAutofit/>
          </a:bodyPr>
          <a:lstStyle/>
          <a:p>
            <a:pPr algn="ctr"/>
            <a:r>
              <a:rPr lang="it-IT" altLang="it-IT" sz="2400" dirty="0"/>
              <a:t>Nuova sez. 12.1 Aspetti sismici</a:t>
            </a:r>
            <a:endParaRPr lang="it-IT" dirty="0"/>
          </a:p>
        </p:txBody>
      </p:sp>
      <p:pic>
        <p:nvPicPr>
          <p:cNvPr id="8" name="Immagine 7"/>
          <p:cNvPicPr/>
          <p:nvPr/>
        </p:nvPicPr>
        <p:blipFill rotWithShape="1">
          <a:blip r:embed="rId5">
            <a:extLst>
              <a:ext uri="{28A0092B-C50C-407E-A947-70E740481C1C}">
                <a14:useLocalDpi xmlns:a14="http://schemas.microsoft.com/office/drawing/2010/main" val="0"/>
              </a:ext>
            </a:extLst>
          </a:blip>
          <a:srcRect l="13109" t="6839" r="11803" b="15601"/>
          <a:stretch/>
        </p:blipFill>
        <p:spPr bwMode="auto">
          <a:xfrm>
            <a:off x="772161" y="5546467"/>
            <a:ext cx="1609725" cy="6546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40300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865" y="641994"/>
            <a:ext cx="8026813" cy="3753043"/>
          </a:xfrm>
          <a:prstGeom prst="rect">
            <a:avLst/>
          </a:prstGeom>
        </p:spPr>
      </p:pic>
      <p:sp>
        <p:nvSpPr>
          <p:cNvPr id="5" name="Titolo 5">
            <a:extLst>
              <a:ext uri="{FF2B5EF4-FFF2-40B4-BE49-F238E27FC236}">
                <a16:creationId xmlns:a16="http://schemas.microsoft.com/office/drawing/2014/main" id="{64987CD6-373F-4B77-967A-D2A8B25B5D6B}"/>
              </a:ext>
            </a:extLst>
          </p:cNvPr>
          <p:cNvSpPr>
            <a:spLocks noGrp="1"/>
          </p:cNvSpPr>
          <p:nvPr>
            <p:ph type="ctrTitle"/>
          </p:nvPr>
        </p:nvSpPr>
        <p:spPr>
          <a:xfrm>
            <a:off x="588865" y="4892556"/>
            <a:ext cx="7843519" cy="569776"/>
          </a:xfrm>
        </p:spPr>
        <p:txBody>
          <a:bodyPr>
            <a:noAutofit/>
          </a:bodyPr>
          <a:lstStyle/>
          <a:p>
            <a:pPr algn="ctr"/>
            <a:r>
              <a:rPr lang="it-IT" altLang="it-IT" sz="2400" dirty="0"/>
              <a:t>Elenco 32 interventi privi di rilevanza sotto 12.1.2</a:t>
            </a:r>
            <a:endParaRPr lang="it-IT" dirty="0"/>
          </a:p>
        </p:txBody>
      </p:sp>
      <p:sp>
        <p:nvSpPr>
          <p:cNvPr id="6" name="Freccia in giù 5"/>
          <p:cNvSpPr/>
          <p:nvPr/>
        </p:nvSpPr>
        <p:spPr>
          <a:xfrm>
            <a:off x="914399" y="1818167"/>
            <a:ext cx="382772" cy="257687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7" name="Immagine 6"/>
          <p:cNvPicPr/>
          <p:nvPr/>
        </p:nvPicPr>
        <p:blipFill rotWithShape="1">
          <a:blip r:embed="rId3">
            <a:extLst>
              <a:ext uri="{28A0092B-C50C-407E-A947-70E740481C1C}">
                <a14:useLocalDpi xmlns:a14="http://schemas.microsoft.com/office/drawing/2010/main" val="0"/>
              </a:ext>
            </a:extLst>
          </a:blip>
          <a:srcRect l="13109" t="6839" r="11803" b="15601"/>
          <a:stretch/>
        </p:blipFill>
        <p:spPr bwMode="auto">
          <a:xfrm>
            <a:off x="657376" y="5571210"/>
            <a:ext cx="1609725" cy="65468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07517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0945B37775C5B346951504D69464AE53" ma:contentTypeVersion="0" ma:contentTypeDescription="Creare un nuovo documento." ma:contentTypeScope="" ma:versionID="3b25861543666260119345e03bb44ffa">
  <xsd:schema xmlns:xsd="http://www.w3.org/2001/XMLSchema" xmlns:xs="http://www.w3.org/2001/XMLSchema" xmlns:p="http://schemas.microsoft.com/office/2006/metadata/properties" targetNamespace="http://schemas.microsoft.com/office/2006/metadata/properties" ma:root="true" ma:fieldsID="4a77d38bf0afc1f54ad82eb014edd47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F476793-3C7F-4DDB-880B-0F9699A4668C}">
  <ds:schemaRefs>
    <ds:schemaRef ds:uri="http://schemas.microsoft.com/sharepoint/v3/contenttype/forms"/>
  </ds:schemaRefs>
</ds:datastoreItem>
</file>

<file path=customXml/itemProps2.xml><?xml version="1.0" encoding="utf-8"?>
<ds:datastoreItem xmlns:ds="http://schemas.openxmlformats.org/officeDocument/2006/customXml" ds:itemID="{DF9B291D-0BED-4C5B-AFAA-0370389DB7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843F35B-F3D3-4726-A1D4-F82EDB8387DC}">
  <ds:schemaRefs>
    <ds:schemaRef ds:uri="http://purl.org/dc/elements/1.1/"/>
    <ds:schemaRef ds:uri="http://purl.org/dc/terms/"/>
    <ds:schemaRef ds:uri="http://purl.org/dc/dcmitype/"/>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1803</TotalTime>
  <Words>1425</Words>
  <Application>Microsoft Office PowerPoint</Application>
  <PresentationFormat>Presentazione su schermo (4:3)</PresentationFormat>
  <Paragraphs>136</Paragraphs>
  <Slides>19</Slides>
  <Notes>14</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Calibri</vt:lpstr>
      <vt:lpstr>Helvetica</vt:lpstr>
      <vt:lpstr>Tahoma</vt:lpstr>
      <vt:lpstr>Tema di Office</vt:lpstr>
      <vt:lpstr>  Indirizzi regionali per l’uniforme applicazione  delle linee guida ministeriali per l'individuazione  degli interventi (artt. 94 bis e 93 del DPR 380/01)    </vt:lpstr>
      <vt:lpstr>   DGR 4317/2021: genesi </vt:lpstr>
      <vt:lpstr>A cosa risponde l’art. 5 della L.R. 20/2020  </vt:lpstr>
      <vt:lpstr>A cosa risponde la DGR 4317/2021  </vt:lpstr>
      <vt:lpstr>A cosa risponde la DGR 4317/2021  </vt:lpstr>
      <vt:lpstr>A cosa risponde la DGR 4317/2021  </vt:lpstr>
      <vt:lpstr>Nuova sez. 12.1 Aspetti sismici</vt:lpstr>
      <vt:lpstr>Nuova sez. 12.1 Aspetti sismici</vt:lpstr>
      <vt:lpstr>Elenco 32 interventi privi di rilevanza sotto 12.1.2</vt:lpstr>
      <vt:lpstr>Ultimo punto: «Altri interventi…»</vt:lpstr>
      <vt:lpstr>A cosa risponde la DGR 4317/2021  </vt:lpstr>
      <vt:lpstr>A cosa risponde la DGR 4317/2021</vt:lpstr>
      <vt:lpstr>L.R. 20/2020: art. 5, comma 5</vt:lpstr>
      <vt:lpstr>L.R. 20/2020: art. 5, comma 5</vt:lpstr>
      <vt:lpstr>Piattaforma Procedimenti SISMICA Novità del 2020</vt:lpstr>
      <vt:lpstr>Piattaforma Procedimenti SISMICA Novità del 2020</vt:lpstr>
      <vt:lpstr>Piattaforma Procedimenti SISMICA Ipotesi di lavoro 2021</vt:lpstr>
      <vt:lpstr>Interoperabilità SISMICA</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FC</dc:creator>
  <cp:lastModifiedBy>Roberto Zangari</cp:lastModifiedBy>
  <cp:revision>240</cp:revision>
  <cp:lastPrinted>2019-10-07T13:24:00Z</cp:lastPrinted>
  <dcterms:created xsi:type="dcterms:W3CDTF">2017-12-04T13:35:41Z</dcterms:created>
  <dcterms:modified xsi:type="dcterms:W3CDTF">2021-03-29T13:55:01Z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0x0101000945B37775C5B346951504D69464AE53</vt:lpwstr>
  </property>
</Properties>
</file>